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63" r:id="rId3"/>
    <p:sldId id="293" r:id="rId4"/>
    <p:sldId id="260" r:id="rId5"/>
    <p:sldId id="276" r:id="rId6"/>
    <p:sldId id="261" r:id="rId7"/>
    <p:sldId id="262" r:id="rId8"/>
    <p:sldId id="266" r:id="rId9"/>
    <p:sldId id="265" r:id="rId10"/>
    <p:sldId id="267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6" r:id="rId32"/>
    <p:sldId id="294" r:id="rId3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2F5"/>
    <a:srgbClr val="F8FAFF"/>
    <a:srgbClr val="E6E5E7"/>
    <a:srgbClr val="F2D6A9"/>
    <a:srgbClr val="E2C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5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7C03F-00C4-3D4B-B857-8FDF1E97319E}" type="datetimeFigureOut">
              <a:rPr kumimoji="1" lang="ko-Kore-KR" altLang="en-US" smtClean="0"/>
              <a:t>2022. 1. 14.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015FA-B32E-AE4B-B1C6-1434990AD75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659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015FA-B32E-AE4B-B1C6-1434990AD75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750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015FA-B32E-AE4B-B1C6-1434990AD75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986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015FA-B32E-AE4B-B1C6-1434990AD75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234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015FA-B32E-AE4B-B1C6-1434990AD75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6193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015FA-B32E-AE4B-B1C6-1434990AD75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04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015FA-B32E-AE4B-B1C6-1434990AD75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7919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015FA-B32E-AE4B-B1C6-1434990AD75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136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015FA-B32E-AE4B-B1C6-1434990AD75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684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015FA-B32E-AE4B-B1C6-1434990AD75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516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pattFill prst="lgGrid">
          <a:fgClr>
            <a:srgbClr val="F1F2F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BEACEC2-EC9B-B54F-9976-13FA39B3BD30}"/>
              </a:ext>
            </a:extLst>
          </p:cNvPr>
          <p:cNvSpPr/>
          <p:nvPr userDrawn="1"/>
        </p:nvSpPr>
        <p:spPr>
          <a:xfrm>
            <a:off x="2052917" y="2124635"/>
            <a:ext cx="8086165" cy="67235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532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4780C-D927-8B45-830B-4C4746B8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D83026-354F-0748-B016-61E442FF3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E0C51-B420-564F-A18A-025BF804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6111-7DB3-A24A-B6B9-302496065AD3}" type="datetimeFigureOut">
              <a:rPr kumimoji="1" lang="ko-Kore-KR" altLang="en-US" smtClean="0"/>
              <a:t>2022. 1. 14.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BEC8B4-1371-9E42-A18D-1ED6A54C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B801-D753-384F-9679-A4F49990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2BE5-7AFF-2340-BCBA-3F61EF623F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087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0DB05C-9174-9842-93DB-DA6FD138D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10C958-D6DF-0444-901F-78685B4F9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AEE1C-B99E-4846-8329-DC44DE2B9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6111-7DB3-A24A-B6B9-302496065AD3}" type="datetimeFigureOut">
              <a:rPr kumimoji="1" lang="ko-Kore-KR" altLang="en-US" smtClean="0"/>
              <a:t>2022. 1. 14.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4463A-479C-1A4A-A1F6-A3426F07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1396F4-7DB9-4B45-9CE3-A1404276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2BE5-7AFF-2340-BCBA-3F61EF623F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7021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1_제목 및 내용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33F59-A119-BD4C-82FD-0054A37B6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33612F-74DB-744B-8190-DCDD1248A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055C9-4538-F741-A671-89B129A7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6111-7DB3-A24A-B6B9-302496065AD3}" type="datetimeFigureOut">
              <a:rPr kumimoji="1" lang="ko-Kore-KR" altLang="en-US" smtClean="0"/>
              <a:t>2022. 1. 14.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AE3CE4-6B2B-3046-96A0-3764DC123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9DA037-569C-4F4D-842B-3ADF3AFA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2BE5-7AFF-2340-BCBA-3F61EF623F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391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6C37D-085A-E849-A80E-1AFE612C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EC192-2BBB-F048-9BDE-910E8680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186A8-37D5-C84B-9189-6589F74E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6111-7DB3-A24A-B6B9-302496065AD3}" type="datetimeFigureOut">
              <a:rPr kumimoji="1" lang="ko-Kore-KR" altLang="en-US" smtClean="0"/>
              <a:t>2022. 1. 14.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B9EB7E-3717-FB43-8E6E-87C280BB3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D124D-D2BF-CD4A-B8D8-7825BCF9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2BE5-7AFF-2340-BCBA-3F61EF623F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612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E7C38-9318-6248-A0ED-650F21BE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BD2F6-0FC5-D548-BE4C-09398E8AA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C4489B-5990-8246-95C1-75EFD084E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E760A4-722A-AB42-8719-347B029FA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6111-7DB3-A24A-B6B9-302496065AD3}" type="datetimeFigureOut">
              <a:rPr kumimoji="1" lang="ko-Kore-KR" altLang="en-US" smtClean="0"/>
              <a:t>2022. 1. 14.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22F80C-E20C-8B44-8408-56EBAB63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388FE4-D583-A14E-B1BB-99EFD61A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2BE5-7AFF-2340-BCBA-3F61EF623F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569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69BA8-04B9-3346-AC66-FC5FB2FB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94420-C1CC-434D-963E-9DC5F324E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549A66-F27D-2E4E-944B-528B5C06D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D4B3D9-D083-1841-BEFF-FAFF56935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DBC025-B6F1-6F43-842D-9EC616355F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F9ECDC-613C-C24A-9DFD-D4B1ED95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6111-7DB3-A24A-B6B9-302496065AD3}" type="datetimeFigureOut">
              <a:rPr kumimoji="1" lang="ko-Kore-KR" altLang="en-US" smtClean="0"/>
              <a:t>2022. 1. 14.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03D06B-876A-3E43-B196-AC7C79A7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63E1B1-4A50-B84E-BAE5-4B883EB9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2BE5-7AFF-2340-BCBA-3F61EF623F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759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pattFill prst="lgGrid">
          <a:fgClr>
            <a:srgbClr val="F1F2F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B23C3C-2B62-1F47-A246-BA845CAE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5377" y="6347385"/>
            <a:ext cx="2743200" cy="365125"/>
          </a:xfrm>
        </p:spPr>
        <p:txBody>
          <a:bodyPr/>
          <a:lstStyle/>
          <a:p>
            <a:fld id="{4F302BE5-7AFF-2340-BCBA-3F61EF623F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007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DB0840-285A-8A4F-986F-BF14856C2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6111-7DB3-A24A-B6B9-302496065AD3}" type="datetimeFigureOut">
              <a:rPr kumimoji="1" lang="ko-Kore-KR" altLang="en-US" smtClean="0"/>
              <a:t>2022. 1. 14.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DA95BD-904C-254F-9E6C-157CBDA7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293646-863C-3847-AB6D-DA431943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2BE5-7AFF-2340-BCBA-3F61EF623F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92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D4405-5B0B-214E-A3A7-EC349405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C28F7-28EE-D442-9135-CEB65746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8DF96D-AE39-9546-92D8-C40E3C77B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401F0B-F55E-9649-A8ED-741DC9FE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6111-7DB3-A24A-B6B9-302496065AD3}" type="datetimeFigureOut">
              <a:rPr kumimoji="1" lang="ko-Kore-KR" altLang="en-US" smtClean="0"/>
              <a:t>2022. 1. 14.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656018-4B01-E940-B81A-6CF2C378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D5D00C-0B89-254D-926C-AF8D0F69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2BE5-7AFF-2340-BCBA-3F61EF623F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01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69061-A1EF-D14E-AF6C-DB946D61D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2C8063-EE12-8546-B208-CCBAF281DD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6025B-A869-C54A-9EBC-BFB56CB93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3E7D0-7A4B-BC4B-A3C2-28D45526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6111-7DB3-A24A-B6B9-302496065AD3}" type="datetimeFigureOut">
              <a:rPr kumimoji="1" lang="ko-Kore-KR" altLang="en-US" smtClean="0"/>
              <a:t>2022. 1. 14.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8700E9-9606-FD4E-9AD5-E82FA89BB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C31EC7-C02D-4A45-B701-3A0E1698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2BE5-7AFF-2340-BCBA-3F61EF623F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2429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A688BB-AC66-4B49-803F-4978379A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A15C3B-A27A-9240-BE50-31A17A3D5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4AEF8D-C40C-ED44-BD46-74EF7D1DDA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26111-7DB3-A24A-B6B9-302496065AD3}" type="datetimeFigureOut">
              <a:rPr kumimoji="1" lang="ko-Kore-KR" altLang="en-US" smtClean="0"/>
              <a:t>2022. 1. 14.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68C61-861A-4744-9922-3F0696624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8DF884-E520-7E40-AC7C-F45F42820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02BE5-7AFF-2340-BCBA-3F61EF623F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395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house-hyunafrontend.vercel.app/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cketplace.co.kr/post/2020-07-03-%EB%A1%9C%EA%B3%A0%EB%A5%BC-%EA%B7%B8%EB%A0%A4%EB%B3%B4%EC%9E%90/" TargetMode="External"/><Relationship Id="rId2" Type="http://schemas.openxmlformats.org/officeDocument/2006/relationships/hyperlink" Target="https://ohou.se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/>
        </p:nvSpPr>
        <p:spPr>
          <a:xfrm>
            <a:off x="2973921" y="1931692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575"/>
            </a:pPr>
            <a:r>
              <a:rPr lang="en-US" altLang="ko-KR" sz="3575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</a:t>
            </a:r>
            <a:r>
              <a:rPr lang="ko-KR" altLang="en-US" sz="3575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능력단위평가 결과물제출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0" name="Google Shape;60;p1"/>
          <p:cNvGraphicFramePr/>
          <p:nvPr/>
        </p:nvGraphicFramePr>
        <p:xfrm>
          <a:off x="4138929" y="3648076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애플리케이션 테스트수행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latin typeface="Malgun Gothic"/>
                          <a:ea typeface="Malgun Gothic"/>
                          <a:sym typeface="Malgun Gothic"/>
                        </a:rPr>
                        <a:t>오현아</a:t>
                      </a:r>
                      <a:endParaRPr sz="1400" u="none" strike="noStrike" cap="none" dirty="0"/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2022-01-13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" name="Google Shape;61;p1"/>
          <p:cNvSpPr txBox="1"/>
          <p:nvPr/>
        </p:nvSpPr>
        <p:spPr>
          <a:xfrm>
            <a:off x="949074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813"/>
            </a:pPr>
            <a:r>
              <a:rPr lang="ko-KR" altLang="en-US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잘린 한쪽 모서리 2">
            <a:extLst>
              <a:ext uri="{FF2B5EF4-FFF2-40B4-BE49-F238E27FC236}">
                <a16:creationId xmlns:a16="http://schemas.microsoft.com/office/drawing/2014/main" id="{13C0706B-BFFE-A848-9FD3-F9E338E9E6B0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2" name="사각형: 잘린 한쪽 모서리 2">
            <a:extLst>
              <a:ext uri="{FF2B5EF4-FFF2-40B4-BE49-F238E27FC236}">
                <a16:creationId xmlns:a16="http://schemas.microsoft.com/office/drawing/2014/main" id="{E9878822-B94C-DA4F-819E-139102787F25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사각형: 잘린 한쪽 모서리 2">
            <a:extLst>
              <a:ext uri="{FF2B5EF4-FFF2-40B4-BE49-F238E27FC236}">
                <a16:creationId xmlns:a16="http://schemas.microsoft.com/office/drawing/2014/main" id="{7591B9EC-4EF8-0B44-B982-0FE323079FC4}"/>
              </a:ext>
            </a:extLst>
          </p:cNvPr>
          <p:cNvSpPr/>
          <p:nvPr/>
        </p:nvSpPr>
        <p:spPr>
          <a:xfrm>
            <a:off x="5961950" y="18779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38AF41BB-47F8-7741-B5F7-C338E59F1785}"/>
              </a:ext>
            </a:extLst>
          </p:cNvPr>
          <p:cNvSpPr/>
          <p:nvPr/>
        </p:nvSpPr>
        <p:spPr>
          <a:xfrm>
            <a:off x="4929847" y="18843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5" name="사각형: 잘린 한쪽 모서리 2">
            <a:extLst>
              <a:ext uri="{FF2B5EF4-FFF2-40B4-BE49-F238E27FC236}">
                <a16:creationId xmlns:a16="http://schemas.microsoft.com/office/drawing/2014/main" id="{379CF569-4CB1-7A44-98A8-F1BA6D8786F9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6" name="사각형: 잘린 한쪽 모서리 2">
            <a:extLst>
              <a:ext uri="{FF2B5EF4-FFF2-40B4-BE49-F238E27FC236}">
                <a16:creationId xmlns:a16="http://schemas.microsoft.com/office/drawing/2014/main" id="{5C1B9CE2-BF78-4C4D-9164-07CCF65D75AD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7" name="사각형: 잘린 한쪽 모서리 2">
            <a:extLst>
              <a:ext uri="{FF2B5EF4-FFF2-40B4-BE49-F238E27FC236}">
                <a16:creationId xmlns:a16="http://schemas.microsoft.com/office/drawing/2014/main" id="{A24E42B0-2038-0A47-B27D-DC191C508BEB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8" name="사각형: 잘린 한쪽 모서리 2">
            <a:extLst>
              <a:ext uri="{FF2B5EF4-FFF2-40B4-BE49-F238E27FC236}">
                <a16:creationId xmlns:a16="http://schemas.microsoft.com/office/drawing/2014/main" id="{19F3A349-4BEC-4341-92E3-4BC9DB918FE9}"/>
              </a:ext>
            </a:extLst>
          </p:cNvPr>
          <p:cNvSpPr/>
          <p:nvPr/>
        </p:nvSpPr>
        <p:spPr>
          <a:xfrm>
            <a:off x="2891490" y="144075"/>
            <a:ext cx="1093626" cy="893061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cs typeface="Aharoni" panose="02010803020104030203" pitchFamily="2" charset="-79"/>
              </a:rPr>
              <a:t>프로젝트 분석 내용 방향성 선정</a:t>
            </a:r>
            <a:endParaRPr lang="en-US" altLang="ko-KR" sz="11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CD43D8-E093-7D4E-89F3-5B61D2CD3F9A}"/>
              </a:ext>
            </a:extLst>
          </p:cNvPr>
          <p:cNvGrpSpPr/>
          <p:nvPr/>
        </p:nvGrpSpPr>
        <p:grpSpPr>
          <a:xfrm>
            <a:off x="324232" y="724056"/>
            <a:ext cx="11543522" cy="5989869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EC7819D-1990-8248-B5F3-B0A067D3E42A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F447277-99C6-2F41-AC8C-C9CDA3C410C4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C9BDDF6-D854-194C-B7DF-BC59B9936183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22" name="원호 24">
                <a:extLst>
                  <a:ext uri="{FF2B5EF4-FFF2-40B4-BE49-F238E27FC236}">
                    <a16:creationId xmlns:a16="http://schemas.microsoft.com/office/drawing/2014/main" id="{3AC90D91-CA41-5844-82AB-A8CF3437B985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679419-F570-1148-91DD-9A00F42BFB77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24" name="사다리꼴 20">
                  <a:extLst>
                    <a:ext uri="{FF2B5EF4-FFF2-40B4-BE49-F238E27FC236}">
                      <a16:creationId xmlns:a16="http://schemas.microsoft.com/office/drawing/2014/main" id="{7960099F-7D4D-3A49-9B62-36DA62D7DF40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5" name="사다리꼴 21">
                  <a:extLst>
                    <a:ext uri="{FF2B5EF4-FFF2-40B4-BE49-F238E27FC236}">
                      <a16:creationId xmlns:a16="http://schemas.microsoft.com/office/drawing/2014/main" id="{D8B0A3D0-E574-0A42-86E9-23CD7C668921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C628BDF-42D7-834A-9056-43C64F3F39E8}"/>
                </a:ext>
              </a:extLst>
            </p:cNvPr>
            <p:cNvGrpSpPr/>
            <p:nvPr/>
          </p:nvGrpSpPr>
          <p:grpSpPr>
            <a:xfrm>
              <a:off x="820898" y="986969"/>
              <a:ext cx="4998097" cy="327738"/>
              <a:chOff x="820898" y="986969"/>
              <a:chExt cx="4998097" cy="32773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2A5CAB5-C7F4-6243-91F2-E1A790D8F835}"/>
                  </a:ext>
                </a:extLst>
              </p:cNvPr>
              <p:cNvSpPr/>
              <p:nvPr/>
            </p:nvSpPr>
            <p:spPr>
              <a:xfrm>
                <a:off x="820898" y="986969"/>
                <a:ext cx="3933436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페르소나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7BE01CB-F1F2-B349-A79A-525E29036F21}"/>
                  </a:ext>
                </a:extLst>
              </p:cNvPr>
              <p:cNvSpPr/>
              <p:nvPr/>
            </p:nvSpPr>
            <p:spPr>
              <a:xfrm>
                <a:off x="4754334" y="986969"/>
                <a:ext cx="288064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▼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DF59A99-E980-BD4B-B2A9-4EB34D53AAEB}"/>
                  </a:ext>
                </a:extLst>
              </p:cNvPr>
              <p:cNvSpPr/>
              <p:nvPr/>
            </p:nvSpPr>
            <p:spPr>
              <a:xfrm>
                <a:off x="5042398" y="986969"/>
                <a:ext cx="401234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i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3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673647D-A0E2-8946-8BB2-24708B077FBE}"/>
                  </a:ext>
                </a:extLst>
              </p:cNvPr>
              <p:cNvSpPr/>
              <p:nvPr/>
            </p:nvSpPr>
            <p:spPr>
              <a:xfrm>
                <a:off x="5437000" y="986969"/>
                <a:ext cx="381995" cy="327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page</a:t>
                </a:r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5E2041A-4B08-564D-9332-607AD6C35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72180"/>
              </p:ext>
            </p:extLst>
          </p:nvPr>
        </p:nvGraphicFramePr>
        <p:xfrm>
          <a:off x="1133248" y="1849980"/>
          <a:ext cx="9780435" cy="2619129"/>
        </p:xfrm>
        <a:graphic>
          <a:graphicData uri="http://schemas.openxmlformats.org/drawingml/2006/table">
            <a:tbl>
              <a:tblPr/>
              <a:tblGrid>
                <a:gridCol w="608699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80031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80031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204132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76683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7720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33540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210223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62970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413281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41663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9197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1284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7515" marR="77515" marT="38757" marB="3875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사고자하는</a:t>
                      </a: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물건을 어디서 찾아봐야 하는지 너무 어렵고 내용이 많아서 보다 </a:t>
                      </a:r>
                      <a:r>
                        <a:rPr lang="ko-KR" altLang="en-US" sz="12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안봤습니다</a:t>
                      </a:r>
                      <a:r>
                        <a:rPr lang="en-US" altLang="ko-KR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7515" marR="77515" marT="38757" marB="3875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93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2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김서령</a:t>
                      </a:r>
                      <a:endParaRPr lang="ko-KR" altLang="en-US" sz="12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7515" marR="77515" marT="38757" marB="3875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2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51</a:t>
                      </a:r>
                      <a:endParaRPr lang="ko-KR" altLang="en-US" sz="12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2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54907" marR="54907" marT="15180" marB="1518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주부</a:t>
                      </a:r>
                      <a:endParaRPr lang="en-US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393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2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요리와 그릇 모으기</a:t>
                      </a:r>
                    </a:p>
                  </a:txBody>
                  <a:tcPr marL="77515" marR="77515" marT="38757" marB="3875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2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경기도 하남</a:t>
                      </a:r>
                    </a:p>
                  </a:txBody>
                  <a:tcPr marL="77515" marR="77515" marT="38757" marB="3875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4907" marR="54907" marT="15180" marB="151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393341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2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7515" marR="77515" marT="38757" marB="3875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전업주부인 </a:t>
                      </a:r>
                      <a:r>
                        <a:rPr lang="ko-KR" altLang="en-US" sz="12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김서령씨는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 평소 요리와 그릇 수집을 좋아한다</a:t>
                      </a: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77515" marR="77515" marT="38757" marB="3875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1026260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2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200" b="1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200" b="1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평소 요리와 그릇 수집하는 것을 좋아하는 </a:t>
                      </a:r>
                      <a:r>
                        <a:rPr lang="ko-KR" altLang="en-US" sz="1200" b="0" kern="0" spc="-8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김서령씨는</a:t>
                      </a:r>
                      <a:r>
                        <a:rPr lang="ko-KR" altLang="en-US" sz="12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최근 딸들이 알려준 오늘의 집 페이지에서 그릇을 구경하고자 한다</a:t>
                      </a:r>
                      <a:r>
                        <a:rPr lang="en-US" altLang="ko-KR" sz="12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그런데 그릇의 모든 물건을 구경하고 싶은데 도무지 어디서 구경해야 하는지 모르겠다</a:t>
                      </a:r>
                      <a:r>
                        <a:rPr lang="en-US" altLang="ko-KR" sz="12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페이지를 밑으로 내려 보아도 너무 많은 내용이 있어 찾기 힘들어 결국 그릇을 구경하지 못했다</a:t>
                      </a:r>
                      <a:r>
                        <a:rPr lang="en-US" altLang="ko-KR" sz="12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물건을 쉽게 찾을 수 있도록  되어 있다면 좋았을 것 같다</a:t>
                      </a:r>
                      <a:r>
                        <a:rPr lang="en-US" altLang="ko-KR" sz="1200" b="0" kern="0" spc="-8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7515" marR="77515" marT="38757" marB="3875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ED98F6-D349-2E4E-9960-3B696EF0E6F5}"/>
              </a:ext>
            </a:extLst>
          </p:cNvPr>
          <p:cNvGrpSpPr/>
          <p:nvPr/>
        </p:nvGrpSpPr>
        <p:grpSpPr>
          <a:xfrm>
            <a:off x="1137237" y="4989965"/>
            <a:ext cx="9776446" cy="1044000"/>
            <a:chOff x="1137237" y="5093052"/>
            <a:chExt cx="9634603" cy="104397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2BCDCD-2DFE-E842-94EA-09C2AD3FED5F}"/>
                </a:ext>
              </a:extLst>
            </p:cNvPr>
            <p:cNvSpPr/>
            <p:nvPr/>
          </p:nvSpPr>
          <p:spPr>
            <a:xfrm>
              <a:off x="1147697" y="5144204"/>
              <a:ext cx="9624143" cy="941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30000"/>
                </a:lnSpc>
              </a:pPr>
              <a:r>
                <a:rPr lang="ko-KR" altLang="en-US" sz="1600" b="1" kern="0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  <a:endParaRPr lang="en-US" altLang="ko-KR" sz="1600" b="1" kern="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fontAlgn="base">
                <a:lnSpc>
                  <a:spcPct val="130000"/>
                </a:lnSpc>
              </a:pPr>
              <a:r>
                <a:rPr lang="ko-KR" altLang="en-US" sz="1400" kern="0" dirty="0">
                  <a:solidFill>
                    <a:srgbClr val="191919"/>
                  </a:solidFill>
                  <a:latin typeface="맑은 고딕" panose="020B0503020000020004" pitchFamily="50" charset="-127"/>
                </a:rPr>
                <a:t>사이트가 너무 많은 내용을 </a:t>
              </a:r>
              <a:r>
                <a:rPr lang="ko-KR" altLang="en-US" sz="1400" kern="0" dirty="0" err="1">
                  <a:solidFill>
                    <a:srgbClr val="191919"/>
                  </a:solidFill>
                  <a:latin typeface="맑은 고딕" panose="020B0503020000020004" pitchFamily="50" charset="-127"/>
                </a:rPr>
                <a:t>한페이지에</a:t>
              </a:r>
              <a:r>
                <a:rPr lang="ko-KR" altLang="en-US" sz="1400" kern="0" dirty="0">
                  <a:solidFill>
                    <a:srgbClr val="191919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400" kern="0" dirty="0" err="1">
                  <a:solidFill>
                    <a:srgbClr val="191919"/>
                  </a:solidFill>
                  <a:latin typeface="맑은 고딕" panose="020B0503020000020004" pitchFamily="50" charset="-127"/>
                </a:rPr>
                <a:t>담고자하여</a:t>
              </a:r>
              <a:r>
                <a:rPr lang="ko-KR" altLang="en-US" sz="1400" kern="0" dirty="0">
                  <a:solidFill>
                    <a:srgbClr val="191919"/>
                  </a:solidFill>
                  <a:latin typeface="맑은 고딕" panose="020B0503020000020004" pitchFamily="50" charset="-127"/>
                </a:rPr>
                <a:t> 내용이 너무 길고 복잡하여 최대한 필요하고 자주 찾는 내용만 담겨 있도록 정리하여 변경</a:t>
              </a:r>
              <a:endParaRPr lang="en-US" altLang="ko-KR" sz="1400" kern="0" dirty="0">
                <a:solidFill>
                  <a:srgbClr val="191919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E3FDD8B-FE03-B74C-BEF6-456207C14462}"/>
                </a:ext>
              </a:extLst>
            </p:cNvPr>
            <p:cNvSpPr/>
            <p:nvPr/>
          </p:nvSpPr>
          <p:spPr>
            <a:xfrm>
              <a:off x="1137237" y="5093052"/>
              <a:ext cx="9634603" cy="10439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534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잘린 한쪽 모서리 2">
            <a:extLst>
              <a:ext uri="{FF2B5EF4-FFF2-40B4-BE49-F238E27FC236}">
                <a16:creationId xmlns:a16="http://schemas.microsoft.com/office/drawing/2014/main" id="{9C1944A9-1603-424B-A78F-73AF25987C58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79" name="사각형: 잘린 한쪽 모서리 2">
            <a:extLst>
              <a:ext uri="{FF2B5EF4-FFF2-40B4-BE49-F238E27FC236}">
                <a16:creationId xmlns:a16="http://schemas.microsoft.com/office/drawing/2014/main" id="{6109D5CA-37AD-744C-BB04-57BFF0A3DF15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0" name="사각형: 잘린 한쪽 모서리 2">
            <a:extLst>
              <a:ext uri="{FF2B5EF4-FFF2-40B4-BE49-F238E27FC236}">
                <a16:creationId xmlns:a16="http://schemas.microsoft.com/office/drawing/2014/main" id="{98595B73-2ACE-FB49-85ED-7735996B8984}"/>
              </a:ext>
            </a:extLst>
          </p:cNvPr>
          <p:cNvSpPr/>
          <p:nvPr/>
        </p:nvSpPr>
        <p:spPr>
          <a:xfrm>
            <a:off x="5961950" y="18779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1" name="사각형: 잘린 한쪽 모서리 2">
            <a:extLst>
              <a:ext uri="{FF2B5EF4-FFF2-40B4-BE49-F238E27FC236}">
                <a16:creationId xmlns:a16="http://schemas.microsoft.com/office/drawing/2014/main" id="{40D80B13-AC67-5B4E-9A72-E9A475792892}"/>
              </a:ext>
            </a:extLst>
          </p:cNvPr>
          <p:cNvSpPr/>
          <p:nvPr/>
        </p:nvSpPr>
        <p:spPr>
          <a:xfrm>
            <a:off x="4929847" y="18843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2" name="사각형: 잘린 한쪽 모서리 2">
            <a:extLst>
              <a:ext uri="{FF2B5EF4-FFF2-40B4-BE49-F238E27FC236}">
                <a16:creationId xmlns:a16="http://schemas.microsoft.com/office/drawing/2014/main" id="{F56CDAFF-F673-914C-9CE7-43462AB5BD68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3" name="사각형: 잘린 한쪽 모서리 2">
            <a:extLst>
              <a:ext uri="{FF2B5EF4-FFF2-40B4-BE49-F238E27FC236}">
                <a16:creationId xmlns:a16="http://schemas.microsoft.com/office/drawing/2014/main" id="{ED183B73-1EDF-274F-BDA9-C1B3780B5949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4" name="사각형: 잘린 한쪽 모서리 2">
            <a:extLst>
              <a:ext uri="{FF2B5EF4-FFF2-40B4-BE49-F238E27FC236}">
                <a16:creationId xmlns:a16="http://schemas.microsoft.com/office/drawing/2014/main" id="{7C33E7BC-91F0-F54F-9D8F-A631B83BF065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5" name="사각형: 잘린 한쪽 모서리 2">
            <a:extLst>
              <a:ext uri="{FF2B5EF4-FFF2-40B4-BE49-F238E27FC236}">
                <a16:creationId xmlns:a16="http://schemas.microsoft.com/office/drawing/2014/main" id="{00200105-4E49-824E-8031-A479CFCB53BB}"/>
              </a:ext>
            </a:extLst>
          </p:cNvPr>
          <p:cNvSpPr/>
          <p:nvPr/>
        </p:nvSpPr>
        <p:spPr>
          <a:xfrm>
            <a:off x="2891490" y="144075"/>
            <a:ext cx="1093626" cy="893061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cs typeface="Aharoni" panose="02010803020104030203" pitchFamily="2" charset="-79"/>
              </a:rPr>
              <a:t>프로젝트 분석 내용 방향성 선정</a:t>
            </a:r>
            <a:endParaRPr lang="en-US" altLang="ko-KR" sz="11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8E5DE7-B23A-DD44-80CA-F4993604B5B7}"/>
              </a:ext>
            </a:extLst>
          </p:cNvPr>
          <p:cNvSpPr/>
          <p:nvPr/>
        </p:nvSpPr>
        <p:spPr>
          <a:xfrm>
            <a:off x="324232" y="724056"/>
            <a:ext cx="11543522" cy="598986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B974D68-9C88-B545-B084-A5262AB9DCF2}"/>
              </a:ext>
            </a:extLst>
          </p:cNvPr>
          <p:cNvSpPr/>
          <p:nvPr/>
        </p:nvSpPr>
        <p:spPr>
          <a:xfrm>
            <a:off x="324232" y="6540507"/>
            <a:ext cx="11543522" cy="17341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1722F29-D5B1-C846-B4CE-EC14D0A1AD53}"/>
              </a:ext>
            </a:extLst>
          </p:cNvPr>
          <p:cNvGrpSpPr/>
          <p:nvPr/>
        </p:nvGrpSpPr>
        <p:grpSpPr>
          <a:xfrm>
            <a:off x="474156" y="6578299"/>
            <a:ext cx="108058" cy="111705"/>
            <a:chOff x="512263" y="6446883"/>
            <a:chExt cx="108058" cy="108058"/>
          </a:xfrm>
        </p:grpSpPr>
        <p:sp>
          <p:nvSpPr>
            <p:cNvPr id="74" name="원호 24">
              <a:extLst>
                <a:ext uri="{FF2B5EF4-FFF2-40B4-BE49-F238E27FC236}">
                  <a16:creationId xmlns:a16="http://schemas.microsoft.com/office/drawing/2014/main" id="{6D4179F0-41AD-6143-8ABC-4DAE13220F18}"/>
                </a:ext>
              </a:extLst>
            </p:cNvPr>
            <p:cNvSpPr/>
            <p:nvPr/>
          </p:nvSpPr>
          <p:spPr>
            <a:xfrm>
              <a:off x="512263" y="6446883"/>
              <a:ext cx="108058" cy="108058"/>
            </a:xfrm>
            <a:prstGeom prst="arc">
              <a:avLst>
                <a:gd name="adj1" fmla="val 9291288"/>
                <a:gd name="adj2" fmla="val 1910320"/>
              </a:avLst>
            </a:prstGeom>
            <a:ln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94CBD52-35DB-2944-A448-2441C3A3384C}"/>
                </a:ext>
              </a:extLst>
            </p:cNvPr>
            <p:cNvGrpSpPr/>
            <p:nvPr/>
          </p:nvGrpSpPr>
          <p:grpSpPr>
            <a:xfrm>
              <a:off x="530117" y="6447922"/>
              <a:ext cx="67401" cy="86228"/>
              <a:chOff x="1497697" y="3897085"/>
              <a:chExt cx="185069" cy="236765"/>
            </a:xfrm>
          </p:grpSpPr>
          <p:sp>
            <p:nvSpPr>
              <p:cNvPr id="76" name="사다리꼴 20">
                <a:extLst>
                  <a:ext uri="{FF2B5EF4-FFF2-40B4-BE49-F238E27FC236}">
                    <a16:creationId xmlns:a16="http://schemas.microsoft.com/office/drawing/2014/main" id="{B488A7D9-3842-CE42-8882-0BEAAE8FE315}"/>
                  </a:ext>
                </a:extLst>
              </p:cNvPr>
              <p:cNvSpPr/>
              <p:nvPr/>
            </p:nvSpPr>
            <p:spPr>
              <a:xfrm>
                <a:off x="1497698" y="4015468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7" name="사다리꼴 21">
                <a:extLst>
                  <a:ext uri="{FF2B5EF4-FFF2-40B4-BE49-F238E27FC236}">
                    <a16:creationId xmlns:a16="http://schemas.microsoft.com/office/drawing/2014/main" id="{4289EBF3-AA25-1C49-8D75-CAFDC7C5EFF8}"/>
                  </a:ext>
                </a:extLst>
              </p:cNvPr>
              <p:cNvSpPr/>
              <p:nvPr/>
            </p:nvSpPr>
            <p:spPr>
              <a:xfrm rot="10800000">
                <a:off x="1497697" y="3897085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3B7314-9964-FA45-A2E9-E6693BBA8EF7}"/>
              </a:ext>
            </a:extLst>
          </p:cNvPr>
          <p:cNvGrpSpPr/>
          <p:nvPr/>
        </p:nvGrpSpPr>
        <p:grpSpPr>
          <a:xfrm>
            <a:off x="782791" y="934114"/>
            <a:ext cx="4998097" cy="338799"/>
            <a:chOff x="820898" y="986969"/>
            <a:chExt cx="4998097" cy="32773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A6CC694-3698-A949-8943-BFB28C0BEFE8}"/>
                </a:ext>
              </a:extLst>
            </p:cNvPr>
            <p:cNvSpPr/>
            <p:nvPr/>
          </p:nvSpPr>
          <p:spPr>
            <a:xfrm>
              <a:off x="820898" y="986969"/>
              <a:ext cx="3933436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 매트리스 분석</a:t>
              </a:r>
              <a:r>
                <a:rPr lang="en-US" altLang="ko-KR" sz="1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_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value</a:t>
              </a:r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matrix</a:t>
              </a:r>
              <a:endPara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D4DF40C-3FBE-4A45-BEB3-71EA7F8C9608}"/>
                </a:ext>
              </a:extLst>
            </p:cNvPr>
            <p:cNvSpPr/>
            <p:nvPr/>
          </p:nvSpPr>
          <p:spPr>
            <a:xfrm>
              <a:off x="4754334" y="986969"/>
              <a:ext cx="288064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▼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E46E566-1599-B048-87DC-8EE3578D6373}"/>
                </a:ext>
              </a:extLst>
            </p:cNvPr>
            <p:cNvSpPr/>
            <p:nvPr/>
          </p:nvSpPr>
          <p:spPr>
            <a:xfrm>
              <a:off x="5042398" y="986969"/>
              <a:ext cx="401234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3-1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ACF31B5-4371-B743-A881-19FF80AE54AE}"/>
                </a:ext>
              </a:extLst>
            </p:cNvPr>
            <p:cNvSpPr/>
            <p:nvPr/>
          </p:nvSpPr>
          <p:spPr>
            <a:xfrm>
              <a:off x="5437000" y="986969"/>
              <a:ext cx="381995" cy="327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page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40BB85-2218-CF44-9725-F3D6FBD60571}"/>
              </a:ext>
            </a:extLst>
          </p:cNvPr>
          <p:cNvGrpSpPr/>
          <p:nvPr/>
        </p:nvGrpSpPr>
        <p:grpSpPr>
          <a:xfrm>
            <a:off x="5606363" y="1204033"/>
            <a:ext cx="4736309" cy="4732310"/>
            <a:chOff x="781622" y="1817236"/>
            <a:chExt cx="4736309" cy="473231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C8686B-EB8D-7B45-984E-3CA47464F50D}"/>
                </a:ext>
              </a:extLst>
            </p:cNvPr>
            <p:cNvGrpSpPr/>
            <p:nvPr/>
          </p:nvGrpSpPr>
          <p:grpSpPr>
            <a:xfrm>
              <a:off x="894839" y="1964924"/>
              <a:ext cx="4509875" cy="4416458"/>
              <a:chOff x="5795064" y="1155998"/>
              <a:chExt cx="4938249" cy="4938249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0B46D79-F5ED-A041-9D4C-8D5AE05F3C13}"/>
                  </a:ext>
                </a:extLst>
              </p:cNvPr>
              <p:cNvSpPr/>
              <p:nvPr/>
            </p:nvSpPr>
            <p:spPr>
              <a:xfrm>
                <a:off x="5980346" y="1341280"/>
                <a:ext cx="4567684" cy="45676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D246045-406A-AD49-A0E4-D98955FC1DCC}"/>
                  </a:ext>
                </a:extLst>
              </p:cNvPr>
              <p:cNvGrpSpPr/>
              <p:nvPr/>
            </p:nvGrpSpPr>
            <p:grpSpPr>
              <a:xfrm>
                <a:off x="5795064" y="1155998"/>
                <a:ext cx="4938249" cy="4938249"/>
                <a:chOff x="5210503" y="1099363"/>
                <a:chExt cx="5525814" cy="5525814"/>
              </a:xfrm>
            </p:grpSpPr>
            <p:cxnSp>
              <p:nvCxnSpPr>
                <p:cNvPr id="13" name="직선 연결선 15">
                  <a:extLst>
                    <a:ext uri="{FF2B5EF4-FFF2-40B4-BE49-F238E27FC236}">
                      <a16:creationId xmlns:a16="http://schemas.microsoft.com/office/drawing/2014/main" id="{979D4DED-0C46-3D4D-B8B4-D1948920C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6">
                  <a:extLst>
                    <a:ext uri="{FF2B5EF4-FFF2-40B4-BE49-F238E27FC236}">
                      <a16:creationId xmlns:a16="http://schemas.microsoft.com/office/drawing/2014/main" id="{A5E89BB9-60FD-364A-BB64-0FE4DE9B4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2A95DC-B995-3248-B13B-3635032B835F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동적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718952-3F34-354C-9E76-9DBBEA4BAF80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정적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797417-1CD7-1642-8F65-CB3EED3FD839}"/>
                </a:ext>
              </a:extLst>
            </p:cNvPr>
            <p:cNvSpPr txBox="1"/>
            <p:nvPr/>
          </p:nvSpPr>
          <p:spPr>
            <a:xfrm>
              <a:off x="2691661" y="1817236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부드러운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63DF97-053A-9948-9DBC-CEB3B8626C43}"/>
                </a:ext>
              </a:extLst>
            </p:cNvPr>
            <p:cNvSpPr txBox="1"/>
            <p:nvPr/>
          </p:nvSpPr>
          <p:spPr>
            <a:xfrm>
              <a:off x="2684113" y="6241769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딱딱한</a:t>
              </a: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112CE9B-BAE5-0D43-897B-FD9524CED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279461"/>
              </p:ext>
            </p:extLst>
          </p:nvPr>
        </p:nvGraphicFramePr>
        <p:xfrm>
          <a:off x="1364619" y="2511305"/>
          <a:ext cx="3170646" cy="2151911"/>
        </p:xfrm>
        <a:graphic>
          <a:graphicData uri="http://schemas.openxmlformats.org/drawingml/2006/table">
            <a:tbl>
              <a:tblPr/>
              <a:tblGrid>
                <a:gridCol w="3170646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305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핵심 키워드 도출 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18288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32E6DBD-8E4A-2946-8244-32998EED7BD9}"/>
              </a:ext>
            </a:extLst>
          </p:cNvPr>
          <p:cNvSpPr txBox="1"/>
          <p:nvPr/>
        </p:nvSpPr>
        <p:spPr>
          <a:xfrm>
            <a:off x="2871473" y="2922634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수건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263220-594B-1140-80BE-2D798F1704E7}"/>
              </a:ext>
            </a:extLst>
          </p:cNvPr>
          <p:cNvSpPr txBox="1"/>
          <p:nvPr/>
        </p:nvSpPr>
        <p:spPr>
          <a:xfrm>
            <a:off x="1417966" y="2910592"/>
            <a:ext cx="878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54A47A-F1D5-DF48-A462-30D218C55946}"/>
              </a:ext>
            </a:extLst>
          </p:cNvPr>
          <p:cNvSpPr txBox="1"/>
          <p:nvPr/>
        </p:nvSpPr>
        <p:spPr>
          <a:xfrm>
            <a:off x="2217194" y="2916613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쇼파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7B6D45-37E9-0742-BE89-29C5E9AC48E5}"/>
              </a:ext>
            </a:extLst>
          </p:cNvPr>
          <p:cNvSpPr txBox="1"/>
          <p:nvPr/>
        </p:nvSpPr>
        <p:spPr>
          <a:xfrm>
            <a:off x="2216959" y="3255816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조명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7DABD8-9DE8-FF4E-904A-34F6E999F793}"/>
              </a:ext>
            </a:extLst>
          </p:cNvPr>
          <p:cNvSpPr txBox="1"/>
          <p:nvPr/>
        </p:nvSpPr>
        <p:spPr>
          <a:xfrm>
            <a:off x="2892895" y="3623873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노트북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B90F26-27AA-464C-BA8B-A059049D046F}"/>
              </a:ext>
            </a:extLst>
          </p:cNvPr>
          <p:cNvSpPr txBox="1"/>
          <p:nvPr/>
        </p:nvSpPr>
        <p:spPr>
          <a:xfrm>
            <a:off x="1355282" y="3939911"/>
            <a:ext cx="12193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/>
              <a:t>에어프라이어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13428E-72E5-8840-9F13-55C52EE292C9}"/>
              </a:ext>
            </a:extLst>
          </p:cNvPr>
          <p:cNvSpPr txBox="1"/>
          <p:nvPr/>
        </p:nvSpPr>
        <p:spPr>
          <a:xfrm>
            <a:off x="2406434" y="3932707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조화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F14D1-0155-F34C-BC33-91AD6C09F274}"/>
              </a:ext>
            </a:extLst>
          </p:cNvPr>
          <p:cNvSpPr txBox="1"/>
          <p:nvPr/>
        </p:nvSpPr>
        <p:spPr>
          <a:xfrm>
            <a:off x="2949942" y="3915853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러그</a:t>
            </a: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16D49-1FB8-0540-8CA7-6A69A207A4D0}"/>
              </a:ext>
            </a:extLst>
          </p:cNvPr>
          <p:cNvSpPr txBox="1"/>
          <p:nvPr/>
        </p:nvSpPr>
        <p:spPr>
          <a:xfrm>
            <a:off x="2219604" y="3616407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침대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A7E639-F73C-4342-A8C3-41D236377CDB}"/>
              </a:ext>
            </a:extLst>
          </p:cNvPr>
          <p:cNvSpPr txBox="1"/>
          <p:nvPr/>
        </p:nvSpPr>
        <p:spPr>
          <a:xfrm>
            <a:off x="1494795" y="3621819"/>
            <a:ext cx="840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매트리스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BA3FBD-12BB-6D4B-B61A-E0032207F201}"/>
              </a:ext>
            </a:extLst>
          </p:cNvPr>
          <p:cNvSpPr txBox="1"/>
          <p:nvPr/>
        </p:nvSpPr>
        <p:spPr>
          <a:xfrm>
            <a:off x="3683687" y="3265760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이불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8A5BCD-87ED-3149-925F-9DF6FE16B658}"/>
              </a:ext>
            </a:extLst>
          </p:cNvPr>
          <p:cNvSpPr txBox="1"/>
          <p:nvPr/>
        </p:nvSpPr>
        <p:spPr>
          <a:xfrm>
            <a:off x="1514178" y="3247388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FDF2B3-4927-D644-AB2B-C70082CDF7BD}"/>
              </a:ext>
            </a:extLst>
          </p:cNvPr>
          <p:cNvSpPr txBox="1"/>
          <p:nvPr/>
        </p:nvSpPr>
        <p:spPr>
          <a:xfrm>
            <a:off x="3683687" y="427815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캔들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9349E7-5DA2-8743-AA00-5D60D4D0137E}"/>
              </a:ext>
            </a:extLst>
          </p:cNvPr>
          <p:cNvSpPr txBox="1"/>
          <p:nvPr/>
        </p:nvSpPr>
        <p:spPr>
          <a:xfrm>
            <a:off x="3658395" y="3946691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수납장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062C6-7359-C040-8D09-ECBC994995B3}"/>
              </a:ext>
            </a:extLst>
          </p:cNvPr>
          <p:cNvSpPr txBox="1"/>
          <p:nvPr/>
        </p:nvSpPr>
        <p:spPr>
          <a:xfrm>
            <a:off x="2814165" y="3270261"/>
            <a:ext cx="800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캠핑용품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874A7D-CE9F-5045-817D-795E87A2700C}"/>
              </a:ext>
            </a:extLst>
          </p:cNvPr>
          <p:cNvSpPr txBox="1"/>
          <p:nvPr/>
        </p:nvSpPr>
        <p:spPr>
          <a:xfrm>
            <a:off x="3716896" y="2920023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73B61D-E1DB-CE43-930E-9AB574007F76}"/>
              </a:ext>
            </a:extLst>
          </p:cNvPr>
          <p:cNvSpPr txBox="1"/>
          <p:nvPr/>
        </p:nvSpPr>
        <p:spPr>
          <a:xfrm>
            <a:off x="1465301" y="4268827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커튼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7A0979-C6DD-4644-AB08-35AD832ADC2D}"/>
              </a:ext>
            </a:extLst>
          </p:cNvPr>
          <p:cNvSpPr txBox="1"/>
          <p:nvPr/>
        </p:nvSpPr>
        <p:spPr>
          <a:xfrm>
            <a:off x="2106337" y="426341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도마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8044D4-5C31-D546-9F3D-205C24B971F7}"/>
              </a:ext>
            </a:extLst>
          </p:cNvPr>
          <p:cNvSpPr txBox="1"/>
          <p:nvPr/>
        </p:nvSpPr>
        <p:spPr>
          <a:xfrm>
            <a:off x="3716896" y="3611497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그릇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71CD60-83AB-8A41-8EB8-A80D215A7C9B}"/>
              </a:ext>
            </a:extLst>
          </p:cNvPr>
          <p:cNvSpPr txBox="1"/>
          <p:nvPr/>
        </p:nvSpPr>
        <p:spPr>
          <a:xfrm>
            <a:off x="2923468" y="4268827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필터기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CF1599-9E81-484C-B5B8-321166142CB8}"/>
              </a:ext>
            </a:extLst>
          </p:cNvPr>
          <p:cNvSpPr txBox="1"/>
          <p:nvPr/>
        </p:nvSpPr>
        <p:spPr>
          <a:xfrm>
            <a:off x="8006548" y="2864187"/>
            <a:ext cx="878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DCC67-6096-6B4A-AF5D-301F38D0C11C}"/>
              </a:ext>
            </a:extLst>
          </p:cNvPr>
          <p:cNvSpPr txBox="1"/>
          <p:nvPr/>
        </p:nvSpPr>
        <p:spPr>
          <a:xfrm>
            <a:off x="8432485" y="3770246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쇼파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045C87-2B10-124E-A069-A871FD17EF43}"/>
              </a:ext>
            </a:extLst>
          </p:cNvPr>
          <p:cNvSpPr txBox="1"/>
          <p:nvPr/>
        </p:nvSpPr>
        <p:spPr>
          <a:xfrm>
            <a:off x="8541817" y="2448689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수건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17CAF-7D7B-1440-A802-AB3A7EF45D54}"/>
              </a:ext>
            </a:extLst>
          </p:cNvPr>
          <p:cNvSpPr txBox="1"/>
          <p:nvPr/>
        </p:nvSpPr>
        <p:spPr>
          <a:xfrm>
            <a:off x="8089641" y="4106453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72F954-BF6A-844B-9F99-C65163D3E6A0}"/>
              </a:ext>
            </a:extLst>
          </p:cNvPr>
          <p:cNvSpPr txBox="1"/>
          <p:nvPr/>
        </p:nvSpPr>
        <p:spPr>
          <a:xfrm>
            <a:off x="9000995" y="3909004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조명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896670-E2E1-D84C-BE1C-53E6BB23E9F5}"/>
              </a:ext>
            </a:extLst>
          </p:cNvPr>
          <p:cNvSpPr txBox="1"/>
          <p:nvPr/>
        </p:nvSpPr>
        <p:spPr>
          <a:xfrm>
            <a:off x="8317200" y="4392499"/>
            <a:ext cx="800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캠핑용품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CC822C-83E0-1E47-AEB0-C7F8D2D10C10}"/>
              </a:ext>
            </a:extLst>
          </p:cNvPr>
          <p:cNvSpPr txBox="1"/>
          <p:nvPr/>
        </p:nvSpPr>
        <p:spPr>
          <a:xfrm>
            <a:off x="9024620" y="4253999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5A0BC4-E375-3547-BBCD-CC1958F351D5}"/>
              </a:ext>
            </a:extLst>
          </p:cNvPr>
          <p:cNvSpPr txBox="1"/>
          <p:nvPr/>
        </p:nvSpPr>
        <p:spPr>
          <a:xfrm>
            <a:off x="8174253" y="2166310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이불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018476-ECE4-1D4D-A057-69E8BA8114FB}"/>
              </a:ext>
            </a:extLst>
          </p:cNvPr>
          <p:cNvSpPr txBox="1"/>
          <p:nvPr/>
        </p:nvSpPr>
        <p:spPr>
          <a:xfrm>
            <a:off x="8051960" y="4781820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노트북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82E13F-C34C-9843-A1D6-A38BAE7DC9D7}"/>
              </a:ext>
            </a:extLst>
          </p:cNvPr>
          <p:cNvSpPr txBox="1"/>
          <p:nvPr/>
        </p:nvSpPr>
        <p:spPr>
          <a:xfrm>
            <a:off x="8560447" y="4631520"/>
            <a:ext cx="12193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/>
              <a:t>에어프라이어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F00765-EF69-0B4B-9327-1F531B459EF8}"/>
              </a:ext>
            </a:extLst>
          </p:cNvPr>
          <p:cNvSpPr txBox="1"/>
          <p:nvPr/>
        </p:nvSpPr>
        <p:spPr>
          <a:xfrm>
            <a:off x="8082464" y="251130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조화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9903BA-931B-F542-8552-77B231CB2025}"/>
              </a:ext>
            </a:extLst>
          </p:cNvPr>
          <p:cNvSpPr txBox="1"/>
          <p:nvPr/>
        </p:nvSpPr>
        <p:spPr>
          <a:xfrm>
            <a:off x="7967009" y="369095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그릇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C6552C-BCA3-2F48-A845-DBAF34263074}"/>
              </a:ext>
            </a:extLst>
          </p:cNvPr>
          <p:cNvSpPr txBox="1"/>
          <p:nvPr/>
        </p:nvSpPr>
        <p:spPr>
          <a:xfrm>
            <a:off x="8859867" y="2788562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러그</a:t>
            </a:r>
            <a:endParaRPr lang="en-US" altLang="ko-KR" sz="12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ED62A9-9C7F-4041-AA02-584647060338}"/>
              </a:ext>
            </a:extLst>
          </p:cNvPr>
          <p:cNvSpPr txBox="1"/>
          <p:nvPr/>
        </p:nvSpPr>
        <p:spPr>
          <a:xfrm>
            <a:off x="9436932" y="367850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수납장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C65E1E-C6F7-CA46-A8E9-9415E417D6C7}"/>
              </a:ext>
            </a:extLst>
          </p:cNvPr>
          <p:cNvSpPr txBox="1"/>
          <p:nvPr/>
        </p:nvSpPr>
        <p:spPr>
          <a:xfrm>
            <a:off x="8897961" y="3519683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도마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1D20AF-F173-EA41-B653-7FBCFEB76D0C}"/>
              </a:ext>
            </a:extLst>
          </p:cNvPr>
          <p:cNvSpPr txBox="1"/>
          <p:nvPr/>
        </p:nvSpPr>
        <p:spPr>
          <a:xfrm>
            <a:off x="9252225" y="251130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캔들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42B410-15A0-DB4D-A570-4520569A62C8}"/>
              </a:ext>
            </a:extLst>
          </p:cNvPr>
          <p:cNvSpPr txBox="1"/>
          <p:nvPr/>
        </p:nvSpPr>
        <p:spPr>
          <a:xfrm>
            <a:off x="8466223" y="5041570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필터기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E1A142-C34F-5449-99BA-D26FB630DEE8}"/>
              </a:ext>
            </a:extLst>
          </p:cNvPr>
          <p:cNvSpPr txBox="1"/>
          <p:nvPr/>
        </p:nvSpPr>
        <p:spPr>
          <a:xfrm>
            <a:off x="8805430" y="2150194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커튼</a:t>
            </a:r>
            <a:endParaRPr lang="ko-KR" altLang="en-US" sz="12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5CD8C8F-5420-3B49-9987-40DF86424B93}"/>
              </a:ext>
            </a:extLst>
          </p:cNvPr>
          <p:cNvSpPr/>
          <p:nvPr/>
        </p:nvSpPr>
        <p:spPr>
          <a:xfrm>
            <a:off x="7864997" y="3539688"/>
            <a:ext cx="2271996" cy="2114279"/>
          </a:xfrm>
          <a:prstGeom prst="ellipse">
            <a:avLst/>
          </a:prstGeom>
          <a:noFill/>
          <a:ln w="28575">
            <a:solidFill>
              <a:srgbClr val="213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363FB70-8D87-A542-AAE0-CF94359994C1}"/>
              </a:ext>
            </a:extLst>
          </p:cNvPr>
          <p:cNvSpPr/>
          <p:nvPr/>
        </p:nvSpPr>
        <p:spPr>
          <a:xfrm>
            <a:off x="7967009" y="1937807"/>
            <a:ext cx="1763660" cy="133315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175">
            <a:extLst>
              <a:ext uri="{FF2B5EF4-FFF2-40B4-BE49-F238E27FC236}">
                <a16:creationId xmlns:a16="http://schemas.microsoft.com/office/drawing/2014/main" id="{79FA9FBE-DE57-5B46-8D56-4539B071A1FA}"/>
              </a:ext>
            </a:extLst>
          </p:cNvPr>
          <p:cNvSpPr/>
          <p:nvPr/>
        </p:nvSpPr>
        <p:spPr>
          <a:xfrm rot="11220517">
            <a:off x="8420897" y="3172160"/>
            <a:ext cx="286972" cy="50566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32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잘린 한쪽 모서리 2">
            <a:extLst>
              <a:ext uri="{FF2B5EF4-FFF2-40B4-BE49-F238E27FC236}">
                <a16:creationId xmlns:a16="http://schemas.microsoft.com/office/drawing/2014/main" id="{EE6A91E2-08B2-D744-A638-282EEC85E4C0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5" name="사각형: 잘린 한쪽 모서리 2">
            <a:extLst>
              <a:ext uri="{FF2B5EF4-FFF2-40B4-BE49-F238E27FC236}">
                <a16:creationId xmlns:a16="http://schemas.microsoft.com/office/drawing/2014/main" id="{3B0A723F-E6A5-074D-A5F8-C930BF454F14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6" name="사각형: 잘린 한쪽 모서리 2">
            <a:extLst>
              <a:ext uri="{FF2B5EF4-FFF2-40B4-BE49-F238E27FC236}">
                <a16:creationId xmlns:a16="http://schemas.microsoft.com/office/drawing/2014/main" id="{A7BD888D-28E8-4349-B27A-AB8B80376FD2}"/>
              </a:ext>
            </a:extLst>
          </p:cNvPr>
          <p:cNvSpPr/>
          <p:nvPr/>
        </p:nvSpPr>
        <p:spPr>
          <a:xfrm>
            <a:off x="5961950" y="18779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7" name="사각형: 잘린 한쪽 모서리 2">
            <a:extLst>
              <a:ext uri="{FF2B5EF4-FFF2-40B4-BE49-F238E27FC236}">
                <a16:creationId xmlns:a16="http://schemas.microsoft.com/office/drawing/2014/main" id="{643EA1B3-A366-DA42-9A00-509C864116F9}"/>
              </a:ext>
            </a:extLst>
          </p:cNvPr>
          <p:cNvSpPr/>
          <p:nvPr/>
        </p:nvSpPr>
        <p:spPr>
          <a:xfrm>
            <a:off x="4929847" y="18843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8" name="사각형: 잘린 한쪽 모서리 2">
            <a:extLst>
              <a:ext uri="{FF2B5EF4-FFF2-40B4-BE49-F238E27FC236}">
                <a16:creationId xmlns:a16="http://schemas.microsoft.com/office/drawing/2014/main" id="{9F80242D-7285-0D4F-8A17-6973CAF2E128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9" name="사각형: 잘린 한쪽 모서리 2">
            <a:extLst>
              <a:ext uri="{FF2B5EF4-FFF2-40B4-BE49-F238E27FC236}">
                <a16:creationId xmlns:a16="http://schemas.microsoft.com/office/drawing/2014/main" id="{B22FA4DD-2513-E747-8E89-8EC1F476AEE3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0" name="사각형: 잘린 한쪽 모서리 2">
            <a:extLst>
              <a:ext uri="{FF2B5EF4-FFF2-40B4-BE49-F238E27FC236}">
                <a16:creationId xmlns:a16="http://schemas.microsoft.com/office/drawing/2014/main" id="{F10DD97C-5B97-DB48-8FBA-B735EACDEC80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1" name="사각형: 잘린 한쪽 모서리 2">
            <a:extLst>
              <a:ext uri="{FF2B5EF4-FFF2-40B4-BE49-F238E27FC236}">
                <a16:creationId xmlns:a16="http://schemas.microsoft.com/office/drawing/2014/main" id="{4EFBCA41-6076-F943-AD95-77BF4EEB9EAC}"/>
              </a:ext>
            </a:extLst>
          </p:cNvPr>
          <p:cNvSpPr/>
          <p:nvPr/>
        </p:nvSpPr>
        <p:spPr>
          <a:xfrm>
            <a:off x="2891490" y="144075"/>
            <a:ext cx="1093626" cy="893061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cs typeface="Aharoni" panose="02010803020104030203" pitchFamily="2" charset="-79"/>
              </a:rPr>
              <a:t>프로젝트 분석 내용 방향성 선정</a:t>
            </a:r>
            <a:endParaRPr lang="en-US" altLang="ko-KR" sz="11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1BA986-410C-1F44-B1BE-58949C15006D}"/>
              </a:ext>
            </a:extLst>
          </p:cNvPr>
          <p:cNvSpPr/>
          <p:nvPr/>
        </p:nvSpPr>
        <p:spPr>
          <a:xfrm>
            <a:off x="324232" y="724056"/>
            <a:ext cx="11543522" cy="598986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8DCF5-DF41-AD47-8D17-C1B0CC511ECB}"/>
              </a:ext>
            </a:extLst>
          </p:cNvPr>
          <p:cNvSpPr/>
          <p:nvPr/>
        </p:nvSpPr>
        <p:spPr>
          <a:xfrm>
            <a:off x="324232" y="6540507"/>
            <a:ext cx="11543522" cy="17341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9D98D60-F956-E944-831E-23D87CBE1556}"/>
              </a:ext>
            </a:extLst>
          </p:cNvPr>
          <p:cNvGrpSpPr/>
          <p:nvPr/>
        </p:nvGrpSpPr>
        <p:grpSpPr>
          <a:xfrm>
            <a:off x="474156" y="6578299"/>
            <a:ext cx="108058" cy="111705"/>
            <a:chOff x="512263" y="6446883"/>
            <a:chExt cx="108058" cy="108058"/>
          </a:xfrm>
        </p:grpSpPr>
        <p:sp>
          <p:nvSpPr>
            <p:cNvPr id="45" name="원호 24">
              <a:extLst>
                <a:ext uri="{FF2B5EF4-FFF2-40B4-BE49-F238E27FC236}">
                  <a16:creationId xmlns:a16="http://schemas.microsoft.com/office/drawing/2014/main" id="{34414FB8-EF09-354F-A177-0124C5DD27ED}"/>
                </a:ext>
              </a:extLst>
            </p:cNvPr>
            <p:cNvSpPr/>
            <p:nvPr/>
          </p:nvSpPr>
          <p:spPr>
            <a:xfrm>
              <a:off x="512263" y="6446883"/>
              <a:ext cx="108058" cy="108058"/>
            </a:xfrm>
            <a:prstGeom prst="arc">
              <a:avLst>
                <a:gd name="adj1" fmla="val 9291288"/>
                <a:gd name="adj2" fmla="val 1910320"/>
              </a:avLst>
            </a:prstGeom>
            <a:ln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CEE03EA-F387-B14F-BDEE-7303E74CF69E}"/>
                </a:ext>
              </a:extLst>
            </p:cNvPr>
            <p:cNvGrpSpPr/>
            <p:nvPr/>
          </p:nvGrpSpPr>
          <p:grpSpPr>
            <a:xfrm>
              <a:off x="530117" y="6447922"/>
              <a:ext cx="67401" cy="86228"/>
              <a:chOff x="1497697" y="3897085"/>
              <a:chExt cx="185069" cy="236765"/>
            </a:xfrm>
          </p:grpSpPr>
          <p:sp>
            <p:nvSpPr>
              <p:cNvPr id="47" name="사다리꼴 20">
                <a:extLst>
                  <a:ext uri="{FF2B5EF4-FFF2-40B4-BE49-F238E27FC236}">
                    <a16:creationId xmlns:a16="http://schemas.microsoft.com/office/drawing/2014/main" id="{7EC94A05-75AC-BA4B-9EC0-90041BDE3272}"/>
                  </a:ext>
                </a:extLst>
              </p:cNvPr>
              <p:cNvSpPr/>
              <p:nvPr/>
            </p:nvSpPr>
            <p:spPr>
              <a:xfrm>
                <a:off x="1497698" y="4015468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8" name="사다리꼴 21">
                <a:extLst>
                  <a:ext uri="{FF2B5EF4-FFF2-40B4-BE49-F238E27FC236}">
                    <a16:creationId xmlns:a16="http://schemas.microsoft.com/office/drawing/2014/main" id="{6002EF13-ED5F-1746-BC16-39D516B15D8D}"/>
                  </a:ext>
                </a:extLst>
              </p:cNvPr>
              <p:cNvSpPr/>
              <p:nvPr/>
            </p:nvSpPr>
            <p:spPr>
              <a:xfrm rot="10800000">
                <a:off x="1497697" y="3897085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EFA270A-3297-3442-BE11-DC16F21FA477}"/>
              </a:ext>
            </a:extLst>
          </p:cNvPr>
          <p:cNvGrpSpPr/>
          <p:nvPr/>
        </p:nvGrpSpPr>
        <p:grpSpPr>
          <a:xfrm>
            <a:off x="782791" y="934114"/>
            <a:ext cx="4998097" cy="338799"/>
            <a:chOff x="820898" y="986969"/>
            <a:chExt cx="4998097" cy="32773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ABCA88C-16BB-A44C-8E2C-590D9C0A3196}"/>
                </a:ext>
              </a:extLst>
            </p:cNvPr>
            <p:cNvSpPr/>
            <p:nvPr/>
          </p:nvSpPr>
          <p:spPr>
            <a:xfrm>
              <a:off x="820898" y="986969"/>
              <a:ext cx="3933436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 매트리스 분석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13348DF-00DE-9D4C-BB06-F9C6558562E8}"/>
                </a:ext>
              </a:extLst>
            </p:cNvPr>
            <p:cNvSpPr/>
            <p:nvPr/>
          </p:nvSpPr>
          <p:spPr>
            <a:xfrm>
              <a:off x="4754334" y="986969"/>
              <a:ext cx="288064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EC16A5A-F5C6-6A4B-B437-82680882B114}"/>
                </a:ext>
              </a:extLst>
            </p:cNvPr>
            <p:cNvSpPr/>
            <p:nvPr/>
          </p:nvSpPr>
          <p:spPr>
            <a:xfrm>
              <a:off x="5042398" y="986969"/>
              <a:ext cx="401234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3-2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B278260-BF9B-8A4A-8121-D1047C5781F3}"/>
                </a:ext>
              </a:extLst>
            </p:cNvPr>
            <p:cNvSpPr/>
            <p:nvPr/>
          </p:nvSpPr>
          <p:spPr>
            <a:xfrm>
              <a:off x="5437000" y="986969"/>
              <a:ext cx="381995" cy="327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page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AE01E44-7181-7846-AF5F-8BF0AB790106}"/>
              </a:ext>
            </a:extLst>
          </p:cNvPr>
          <p:cNvGrpSpPr/>
          <p:nvPr/>
        </p:nvGrpSpPr>
        <p:grpSpPr>
          <a:xfrm>
            <a:off x="1458220" y="1696153"/>
            <a:ext cx="4322668" cy="4255679"/>
            <a:chOff x="781622" y="1877252"/>
            <a:chExt cx="4736309" cy="4662910"/>
          </a:xfrm>
        </p:grpSpPr>
        <p:pic>
          <p:nvPicPr>
            <p:cNvPr id="54" name="Picture 5">
              <a:extLst>
                <a:ext uri="{FF2B5EF4-FFF2-40B4-BE49-F238E27FC236}">
                  <a16:creationId xmlns:a16="http://schemas.microsoft.com/office/drawing/2014/main" id="{EBE66A6B-7D02-804C-9CB0-A9488D9F5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7E0737-B680-BC41-98A8-A0BC90FA526C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AFB1883-1E92-9E46-956D-2BB5A0CD4DC2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4A99031-63A8-7249-99BE-55526F72A119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84B00A-2895-2542-AE89-6C9A0013F18E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0CAAAB6C-733F-504B-9B6E-407057D51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69908"/>
              </p:ext>
            </p:extLst>
          </p:nvPr>
        </p:nvGraphicFramePr>
        <p:xfrm>
          <a:off x="6533195" y="2237055"/>
          <a:ext cx="4441334" cy="2818537"/>
        </p:xfrm>
        <a:graphic>
          <a:graphicData uri="http://schemas.openxmlformats.org/drawingml/2006/table">
            <a:tbl>
              <a:tblPr/>
              <a:tblGrid>
                <a:gridCol w="4441334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409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55614" marR="55614" marT="15375" marB="1537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42444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5614" marR="55614" marT="15375" marB="15375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B8B940BE-C906-5145-9AAA-EF41154B8559}"/>
              </a:ext>
            </a:extLst>
          </p:cNvPr>
          <p:cNvSpPr txBox="1"/>
          <p:nvPr/>
        </p:nvSpPr>
        <p:spPr>
          <a:xfrm>
            <a:off x="6747262" y="2738937"/>
            <a:ext cx="4013200" cy="2226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주요 핵심 키워드 방향은 대부분 정적이고 딱딱하지만 온화하고 내추럴한 부분이 많았다</a:t>
            </a:r>
            <a:r>
              <a:rPr lang="en-US" altLang="ko-KR" sz="1200" b="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marL="0" marR="0" indent="0" algn="l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인테리어 관련 소품과 정보에 관한 사이트가 줄 수 있는 느낌을 맞게 주었으나 차분한 분위기를 줄 수 있는 물건들과 반대로 너무 경쾌한 하늘색의 주요 포인트가 이 페이지의 상품들과 약간 동떨어져 보이는 느낌을 주어 하늘색을 약간 </a:t>
            </a:r>
            <a:r>
              <a:rPr lang="ko-KR" altLang="en-US" sz="1200" b="0" kern="0" spc="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어둡게한</a:t>
            </a:r>
            <a:r>
              <a:rPr lang="ko-KR" altLang="en-US" sz="1200" b="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 진한 블루계통과 베이지 색상을 포인트로 주어 따뜻한 분위기와 밝은 이미지를 같이 주고자 한다</a:t>
            </a:r>
            <a:r>
              <a:rPr lang="en-US" altLang="ko-KR" sz="1200" b="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200" b="0" kern="0" spc="0" dirty="0">
              <a:solidFill>
                <a:schemeClr val="tx1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79F01BD-A199-304D-94BF-C724675DB858}"/>
              </a:ext>
            </a:extLst>
          </p:cNvPr>
          <p:cNvSpPr/>
          <p:nvPr/>
        </p:nvSpPr>
        <p:spPr>
          <a:xfrm>
            <a:off x="3511523" y="3743919"/>
            <a:ext cx="2145848" cy="1996888"/>
          </a:xfrm>
          <a:prstGeom prst="ellipse">
            <a:avLst/>
          </a:prstGeom>
          <a:noFill/>
          <a:ln w="28575">
            <a:solidFill>
              <a:srgbClr val="213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CEA1108-E41D-344A-A2A7-A94562A304D2}"/>
              </a:ext>
            </a:extLst>
          </p:cNvPr>
          <p:cNvSpPr/>
          <p:nvPr/>
        </p:nvSpPr>
        <p:spPr>
          <a:xfrm>
            <a:off x="3613535" y="2142037"/>
            <a:ext cx="1665737" cy="125913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아래쪽 8">
            <a:extLst>
              <a:ext uri="{FF2B5EF4-FFF2-40B4-BE49-F238E27FC236}">
                <a16:creationId xmlns:a16="http://schemas.microsoft.com/office/drawing/2014/main" id="{B491F408-2318-2A48-89FA-A6FF4AA3B364}"/>
              </a:ext>
            </a:extLst>
          </p:cNvPr>
          <p:cNvSpPr/>
          <p:nvPr/>
        </p:nvSpPr>
        <p:spPr>
          <a:xfrm rot="11220517">
            <a:off x="4069196" y="3375522"/>
            <a:ext cx="271038" cy="47758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23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잘린 한쪽 모서리 2">
            <a:extLst>
              <a:ext uri="{FF2B5EF4-FFF2-40B4-BE49-F238E27FC236}">
                <a16:creationId xmlns:a16="http://schemas.microsoft.com/office/drawing/2014/main" id="{B3E280FC-2EE9-184A-B15D-B145FD34CC1C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6" name="사각형: 잘린 한쪽 모서리 2">
            <a:extLst>
              <a:ext uri="{FF2B5EF4-FFF2-40B4-BE49-F238E27FC236}">
                <a16:creationId xmlns:a16="http://schemas.microsoft.com/office/drawing/2014/main" id="{BAA43A8C-C5E1-164C-8DCF-F85BF0FA96C2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7" name="사각형: 잘린 한쪽 모서리 2">
            <a:extLst>
              <a:ext uri="{FF2B5EF4-FFF2-40B4-BE49-F238E27FC236}">
                <a16:creationId xmlns:a16="http://schemas.microsoft.com/office/drawing/2014/main" id="{A459144D-849F-2B49-9715-C5369B5A8390}"/>
              </a:ext>
            </a:extLst>
          </p:cNvPr>
          <p:cNvSpPr/>
          <p:nvPr/>
        </p:nvSpPr>
        <p:spPr>
          <a:xfrm>
            <a:off x="5961950" y="18779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8" name="사각형: 잘린 한쪽 모서리 2">
            <a:extLst>
              <a:ext uri="{FF2B5EF4-FFF2-40B4-BE49-F238E27FC236}">
                <a16:creationId xmlns:a16="http://schemas.microsoft.com/office/drawing/2014/main" id="{45B5D9BC-084E-C645-AA83-C8B259EE5B3A}"/>
              </a:ext>
            </a:extLst>
          </p:cNvPr>
          <p:cNvSpPr/>
          <p:nvPr/>
        </p:nvSpPr>
        <p:spPr>
          <a:xfrm>
            <a:off x="4929847" y="18843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9" name="사각형: 잘린 한쪽 모서리 2">
            <a:extLst>
              <a:ext uri="{FF2B5EF4-FFF2-40B4-BE49-F238E27FC236}">
                <a16:creationId xmlns:a16="http://schemas.microsoft.com/office/drawing/2014/main" id="{6D949D7A-DA52-5C49-8586-681872939C3D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0" name="사각형: 잘린 한쪽 모서리 2">
            <a:extLst>
              <a:ext uri="{FF2B5EF4-FFF2-40B4-BE49-F238E27FC236}">
                <a16:creationId xmlns:a16="http://schemas.microsoft.com/office/drawing/2014/main" id="{AE3026C7-DBDE-714E-8BC0-37F89BFE1551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2" name="사각형: 잘린 한쪽 모서리 2">
            <a:extLst>
              <a:ext uri="{FF2B5EF4-FFF2-40B4-BE49-F238E27FC236}">
                <a16:creationId xmlns:a16="http://schemas.microsoft.com/office/drawing/2014/main" id="{09491005-7799-7B44-8577-462434048403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0" name="사각형: 잘린 한쪽 모서리 2">
            <a:extLst>
              <a:ext uri="{FF2B5EF4-FFF2-40B4-BE49-F238E27FC236}">
                <a16:creationId xmlns:a16="http://schemas.microsoft.com/office/drawing/2014/main" id="{223377C0-063D-2E4E-83AB-81456DC4746A}"/>
              </a:ext>
            </a:extLst>
          </p:cNvPr>
          <p:cNvSpPr/>
          <p:nvPr/>
        </p:nvSpPr>
        <p:spPr>
          <a:xfrm>
            <a:off x="2891490" y="144075"/>
            <a:ext cx="1093626" cy="893061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cs typeface="Aharoni" panose="02010803020104030203" pitchFamily="2" charset="-79"/>
              </a:rPr>
              <a:t>프로젝트 분석 내용 방향성 선정</a:t>
            </a:r>
            <a:endParaRPr lang="en-US" altLang="ko-KR" sz="11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B851D0-B145-1B4F-B88A-FF471E429C8A}"/>
              </a:ext>
            </a:extLst>
          </p:cNvPr>
          <p:cNvSpPr/>
          <p:nvPr/>
        </p:nvSpPr>
        <p:spPr>
          <a:xfrm>
            <a:off x="324232" y="724056"/>
            <a:ext cx="11543522" cy="598986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99B16E-34BA-6747-A587-67BC62B696B4}"/>
              </a:ext>
            </a:extLst>
          </p:cNvPr>
          <p:cNvSpPr/>
          <p:nvPr/>
        </p:nvSpPr>
        <p:spPr>
          <a:xfrm>
            <a:off x="324232" y="6540507"/>
            <a:ext cx="11543522" cy="17341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9289AF-C1C4-6D43-9A9E-E63A8E2E9573}"/>
              </a:ext>
            </a:extLst>
          </p:cNvPr>
          <p:cNvGrpSpPr/>
          <p:nvPr/>
        </p:nvGrpSpPr>
        <p:grpSpPr>
          <a:xfrm>
            <a:off x="474156" y="6578299"/>
            <a:ext cx="108058" cy="111705"/>
            <a:chOff x="512263" y="6446883"/>
            <a:chExt cx="108058" cy="108058"/>
          </a:xfrm>
        </p:grpSpPr>
        <p:sp>
          <p:nvSpPr>
            <p:cNvPr id="20" name="원호 24">
              <a:extLst>
                <a:ext uri="{FF2B5EF4-FFF2-40B4-BE49-F238E27FC236}">
                  <a16:creationId xmlns:a16="http://schemas.microsoft.com/office/drawing/2014/main" id="{AEE6E63D-C6EA-4843-A863-5A90241F5678}"/>
                </a:ext>
              </a:extLst>
            </p:cNvPr>
            <p:cNvSpPr/>
            <p:nvPr/>
          </p:nvSpPr>
          <p:spPr>
            <a:xfrm>
              <a:off x="512263" y="6446883"/>
              <a:ext cx="108058" cy="108058"/>
            </a:xfrm>
            <a:prstGeom prst="arc">
              <a:avLst>
                <a:gd name="adj1" fmla="val 9291288"/>
                <a:gd name="adj2" fmla="val 1910320"/>
              </a:avLst>
            </a:prstGeom>
            <a:ln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5DE384E-2B2C-014D-8600-CFB089D3D96E}"/>
                </a:ext>
              </a:extLst>
            </p:cNvPr>
            <p:cNvGrpSpPr/>
            <p:nvPr/>
          </p:nvGrpSpPr>
          <p:grpSpPr>
            <a:xfrm>
              <a:off x="530117" y="6447922"/>
              <a:ext cx="67401" cy="86228"/>
              <a:chOff x="1497697" y="3897085"/>
              <a:chExt cx="185069" cy="236765"/>
            </a:xfrm>
          </p:grpSpPr>
          <p:sp>
            <p:nvSpPr>
              <p:cNvPr id="22" name="사다리꼴 20">
                <a:extLst>
                  <a:ext uri="{FF2B5EF4-FFF2-40B4-BE49-F238E27FC236}">
                    <a16:creationId xmlns:a16="http://schemas.microsoft.com/office/drawing/2014/main" id="{EA870872-1AA2-D447-B799-4B2F0771BF2E}"/>
                  </a:ext>
                </a:extLst>
              </p:cNvPr>
              <p:cNvSpPr/>
              <p:nvPr/>
            </p:nvSpPr>
            <p:spPr>
              <a:xfrm>
                <a:off x="1497698" y="4015468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사다리꼴 21">
                <a:extLst>
                  <a:ext uri="{FF2B5EF4-FFF2-40B4-BE49-F238E27FC236}">
                    <a16:creationId xmlns:a16="http://schemas.microsoft.com/office/drawing/2014/main" id="{C9BD2BB8-C40C-3F46-B72B-258A8143FF5B}"/>
                  </a:ext>
                </a:extLst>
              </p:cNvPr>
              <p:cNvSpPr/>
              <p:nvPr/>
            </p:nvSpPr>
            <p:spPr>
              <a:xfrm rot="10800000">
                <a:off x="1497697" y="3897085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9B7E3F-BDB5-4043-9AE9-1A02336DA90A}"/>
              </a:ext>
            </a:extLst>
          </p:cNvPr>
          <p:cNvGrpSpPr/>
          <p:nvPr/>
        </p:nvGrpSpPr>
        <p:grpSpPr>
          <a:xfrm>
            <a:off x="782791" y="934114"/>
            <a:ext cx="4998097" cy="338799"/>
            <a:chOff x="820898" y="986969"/>
            <a:chExt cx="4998097" cy="32773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C70102-46D7-0441-BC69-52DBE77F55A1}"/>
                </a:ext>
              </a:extLst>
            </p:cNvPr>
            <p:cNvSpPr/>
            <p:nvPr/>
          </p:nvSpPr>
          <p:spPr>
            <a:xfrm>
              <a:off x="820898" y="986969"/>
              <a:ext cx="3933436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SWOT, 3C,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페르소나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매트리스 분석 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최종정리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F2A43E-43AE-FE43-A54B-708CE766EA22}"/>
                </a:ext>
              </a:extLst>
            </p:cNvPr>
            <p:cNvSpPr/>
            <p:nvPr/>
          </p:nvSpPr>
          <p:spPr>
            <a:xfrm>
              <a:off x="4754334" y="986969"/>
              <a:ext cx="288064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▼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2B096F-4E89-D945-A33E-4B3EB9346A15}"/>
                </a:ext>
              </a:extLst>
            </p:cNvPr>
            <p:cNvSpPr/>
            <p:nvPr/>
          </p:nvSpPr>
          <p:spPr>
            <a:xfrm>
              <a:off x="5042398" y="986969"/>
              <a:ext cx="401234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3-3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F706BB9-60A4-8441-B417-7C6C84A7607B}"/>
                </a:ext>
              </a:extLst>
            </p:cNvPr>
            <p:cNvSpPr/>
            <p:nvPr/>
          </p:nvSpPr>
          <p:spPr>
            <a:xfrm>
              <a:off x="5437000" y="986969"/>
              <a:ext cx="381995" cy="327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page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F7C1E5E-FD0D-6044-AD10-6EAA9310984A}"/>
              </a:ext>
            </a:extLst>
          </p:cNvPr>
          <p:cNvSpPr txBox="1"/>
          <p:nvPr/>
        </p:nvSpPr>
        <p:spPr>
          <a:xfrm>
            <a:off x="3611727" y="2285599"/>
            <a:ext cx="4968532" cy="2693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ko-KR" altLang="en-US" sz="1600" b="1" kern="0" dirty="0" err="1">
                <a:latin typeface="맑은 고딕" panose="020B0503020000020004" pitchFamily="50" charset="-127"/>
              </a:rPr>
              <a:t>제작핵심</a:t>
            </a:r>
            <a:endParaRPr lang="en-US" altLang="ko-KR" sz="1600" b="1" kern="0" dirty="0">
              <a:latin typeface="맑은 고딕" panose="020B0503020000020004" pitchFamily="50" charset="-127"/>
            </a:endParaRPr>
          </a:p>
          <a:p>
            <a:pPr fontAlgn="base">
              <a:lnSpc>
                <a:spcPct val="130000"/>
              </a:lnSpc>
            </a:pPr>
            <a:r>
              <a:rPr lang="en-US" altLang="ko-KR" sz="1600" kern="0" dirty="0">
                <a:latin typeface="맑은 고딕" panose="020B0503020000020004" pitchFamily="50" charset="-127"/>
              </a:rPr>
              <a:t>-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필요한 내용만 구성 되어 있는 깔끔한 페이지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fontAlgn="base">
              <a:lnSpc>
                <a:spcPct val="130000"/>
              </a:lnSpc>
            </a:pPr>
            <a:r>
              <a:rPr lang="en-US" altLang="ko-KR" sz="1600" kern="0" dirty="0">
                <a:latin typeface="맑은 고딕" panose="020B0503020000020004" pitchFamily="50" charset="-127"/>
              </a:rPr>
              <a:t>-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객관적인 리뷰와 성의 있는 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Q&amp;A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답변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fontAlgn="base">
              <a:lnSpc>
                <a:spcPct val="130000"/>
              </a:lnSpc>
            </a:pPr>
            <a:r>
              <a:rPr lang="ko-KR" altLang="en-US" sz="1600" b="1" kern="0" dirty="0">
                <a:latin typeface="맑은 고딕" panose="020B0503020000020004" pitchFamily="50" charset="-127"/>
              </a:rPr>
              <a:t>제작 방향</a:t>
            </a:r>
            <a:endParaRPr lang="en-US" altLang="ko-KR" sz="1600" b="1" kern="0" dirty="0">
              <a:latin typeface="맑은 고딕" panose="020B0503020000020004" pitchFamily="50" charset="-127"/>
            </a:endParaRPr>
          </a:p>
          <a:p>
            <a:pPr fontAlgn="base">
              <a:lnSpc>
                <a:spcPct val="130000"/>
              </a:lnSpc>
            </a:pPr>
            <a:r>
              <a:rPr lang="en-US" altLang="ko-KR" sz="1600" kern="0" dirty="0">
                <a:latin typeface="맑은 고딕" panose="020B0503020000020004" pitchFamily="50" charset="-127"/>
              </a:rPr>
              <a:t>-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상품과 기업의 이미지가 조화를 이룰 수 있도록 함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fontAlgn="base">
              <a:lnSpc>
                <a:spcPct val="130000"/>
              </a:lnSpc>
            </a:pPr>
            <a:r>
              <a:rPr lang="ko-KR" altLang="en-US" sz="1600" b="1" kern="0" dirty="0">
                <a:latin typeface="맑은 고딕" panose="020B0503020000020004" pitchFamily="50" charset="-127"/>
              </a:rPr>
              <a:t>제작 컬러</a:t>
            </a:r>
            <a:endParaRPr lang="en-US" altLang="ko-KR" sz="1600" b="1" kern="0" dirty="0">
              <a:latin typeface="맑은 고딕" panose="020B0503020000020004" pitchFamily="50" charset="-127"/>
            </a:endParaRPr>
          </a:p>
          <a:p>
            <a:pPr fontAlgn="base">
              <a:lnSpc>
                <a:spcPct val="130000"/>
              </a:lnSpc>
            </a:pPr>
            <a:r>
              <a:rPr lang="en-US" altLang="ko-KR" sz="1600" kern="0" dirty="0">
                <a:latin typeface="맑은 고딕" panose="020B0503020000020004" pitchFamily="50" charset="-127"/>
              </a:rPr>
              <a:t>-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</a:t>
            </a:r>
            <a:r>
              <a:rPr lang="ko-KR" altLang="en-US" sz="1600" kern="0" dirty="0" err="1">
                <a:latin typeface="맑은 고딕" panose="020B0503020000020004" pitchFamily="50" charset="-127"/>
              </a:rPr>
              <a:t>주요컬러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진한 블루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/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베이지</a:t>
            </a:r>
            <a:endParaRPr lang="en-US" altLang="ko-KR" sz="1600" kern="0" dirty="0">
              <a:latin typeface="맑은 고딕" panose="020B0503020000020004" pitchFamily="50" charset="-127"/>
            </a:endParaRPr>
          </a:p>
          <a:p>
            <a:pPr fontAlgn="base">
              <a:lnSpc>
                <a:spcPct val="130000"/>
              </a:lnSpc>
            </a:pPr>
            <a:r>
              <a:rPr lang="en-US" altLang="ko-KR" sz="1600" kern="0" dirty="0">
                <a:latin typeface="맑은 고딕" panose="020B0503020000020004" pitchFamily="50" charset="-127"/>
              </a:rPr>
              <a:t>-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 배색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화이트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블랙</a:t>
            </a:r>
            <a:r>
              <a:rPr lang="en-US" altLang="ko-KR" sz="160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600" kern="0" dirty="0">
                <a:latin typeface="맑은 고딕" panose="020B0503020000020004" pitchFamily="50" charset="-127"/>
              </a:rPr>
              <a:t>그레이</a:t>
            </a:r>
            <a:endParaRPr lang="en-US" altLang="ko-KR" sz="1600" kern="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17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047EF3BE-28FE-664D-8F6D-4310F7FE45C1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5" name="사각형: 잘린 한쪽 모서리 2">
            <a:extLst>
              <a:ext uri="{FF2B5EF4-FFF2-40B4-BE49-F238E27FC236}">
                <a16:creationId xmlns:a16="http://schemas.microsoft.com/office/drawing/2014/main" id="{4DDF7E6E-CC38-6F43-9E67-28F301FD4D03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6" name="사각형: 잘린 한쪽 모서리 2">
            <a:extLst>
              <a:ext uri="{FF2B5EF4-FFF2-40B4-BE49-F238E27FC236}">
                <a16:creationId xmlns:a16="http://schemas.microsoft.com/office/drawing/2014/main" id="{B805DE08-5ACA-EF4C-9D84-2A8B90CBA9CE}"/>
              </a:ext>
            </a:extLst>
          </p:cNvPr>
          <p:cNvSpPr/>
          <p:nvPr/>
        </p:nvSpPr>
        <p:spPr>
          <a:xfrm>
            <a:off x="5961950" y="18779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7" name="사각형: 잘린 한쪽 모서리 2">
            <a:extLst>
              <a:ext uri="{FF2B5EF4-FFF2-40B4-BE49-F238E27FC236}">
                <a16:creationId xmlns:a16="http://schemas.microsoft.com/office/drawing/2014/main" id="{B4F92C75-C358-E24E-855D-C8BCA8B8627D}"/>
              </a:ext>
            </a:extLst>
          </p:cNvPr>
          <p:cNvSpPr/>
          <p:nvPr/>
        </p:nvSpPr>
        <p:spPr>
          <a:xfrm>
            <a:off x="4929847" y="18843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8" name="사각형: 잘린 한쪽 모서리 2">
            <a:extLst>
              <a:ext uri="{FF2B5EF4-FFF2-40B4-BE49-F238E27FC236}">
                <a16:creationId xmlns:a16="http://schemas.microsoft.com/office/drawing/2014/main" id="{8A7F925F-6D2B-1345-A184-1A805080FA8D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sp>
        <p:nvSpPr>
          <p:cNvPr id="39" name="사각형: 잘린 한쪽 모서리 2">
            <a:extLst>
              <a:ext uri="{FF2B5EF4-FFF2-40B4-BE49-F238E27FC236}">
                <a16:creationId xmlns:a16="http://schemas.microsoft.com/office/drawing/2014/main" id="{A1738544-AB5A-604A-8F7F-25C519992C2D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0" name="사각형: 잘린 한쪽 모서리 2">
            <a:extLst>
              <a:ext uri="{FF2B5EF4-FFF2-40B4-BE49-F238E27FC236}">
                <a16:creationId xmlns:a16="http://schemas.microsoft.com/office/drawing/2014/main" id="{49E727A4-C18C-634D-B73F-8E61521AEBF0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1" name="사각형: 잘린 한쪽 모서리 2">
            <a:extLst>
              <a:ext uri="{FF2B5EF4-FFF2-40B4-BE49-F238E27FC236}">
                <a16:creationId xmlns:a16="http://schemas.microsoft.com/office/drawing/2014/main" id="{5F8C8331-8241-3041-8624-7F11B9E59406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4DDC65-6972-8B49-99B4-BD077C99DE53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25262D-6C05-C44D-A6B0-7D8051A8EAA2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42CB11C-9F58-C14E-93D1-0B8DFA5750FE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2425526-0641-2D44-BAFE-26965C613FDC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20" name="원호 24">
                <a:extLst>
                  <a:ext uri="{FF2B5EF4-FFF2-40B4-BE49-F238E27FC236}">
                    <a16:creationId xmlns:a16="http://schemas.microsoft.com/office/drawing/2014/main" id="{7220FF34-BFCA-7B44-AAC6-063BD12A7809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7AA092F-22AA-0A40-81F1-A0CE9773DA71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22" name="사다리꼴 20">
                  <a:extLst>
                    <a:ext uri="{FF2B5EF4-FFF2-40B4-BE49-F238E27FC236}">
                      <a16:creationId xmlns:a16="http://schemas.microsoft.com/office/drawing/2014/main" id="{E089DE23-AE71-1D4D-92AA-4B2EDA4DA110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3" name="사다리꼴 21">
                  <a:extLst>
                    <a:ext uri="{FF2B5EF4-FFF2-40B4-BE49-F238E27FC236}">
                      <a16:creationId xmlns:a16="http://schemas.microsoft.com/office/drawing/2014/main" id="{80E6A827-4BA1-2B47-9104-68D74181603E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0FEAE390-0648-9E46-AEB0-9565A5CD5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86"/>
          <a:stretch/>
        </p:blipFill>
        <p:spPr>
          <a:xfrm>
            <a:off x="767845" y="990074"/>
            <a:ext cx="1348740" cy="4792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6ADE9A2-7AB2-3648-82BF-2B711DBC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65" y="1053590"/>
            <a:ext cx="2418286" cy="46843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098114B-3064-0F4F-A174-08EE7CE38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704" y="1104797"/>
            <a:ext cx="2505896" cy="423093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6120B0F-2292-B646-975D-7E7E8784D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966" y="1159066"/>
            <a:ext cx="3121346" cy="37210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1ABA68B-ACCE-2248-8C38-21632AE52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378" y="1282244"/>
            <a:ext cx="1969720" cy="38753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717FD7-2AAD-944C-A00D-42AC451BE554}"/>
              </a:ext>
            </a:extLst>
          </p:cNvPr>
          <p:cNvSpPr txBox="1"/>
          <p:nvPr/>
        </p:nvSpPr>
        <p:spPr>
          <a:xfrm>
            <a:off x="2699938" y="6141580"/>
            <a:ext cx="2304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🔼 </a:t>
            </a:r>
            <a:r>
              <a:rPr kumimoji="1" lang="ko-KR" altLang="en-US" sz="1200" dirty="0" err="1"/>
              <a:t>메인페이지</a:t>
            </a:r>
            <a:r>
              <a:rPr kumimoji="1" lang="ko-KR" altLang="en-US" sz="1200" dirty="0"/>
              <a:t> 정보 구조 설계</a:t>
            </a:r>
            <a:endParaRPr kumimoji="1" lang="ko-Kore-KR" altLang="en-US" sz="1200" dirty="0"/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EDD05B0-172E-854C-877F-DCCDFC38E516}"/>
              </a:ext>
            </a:extLst>
          </p:cNvPr>
          <p:cNvCxnSpPr/>
          <p:nvPr/>
        </p:nvCxnSpPr>
        <p:spPr>
          <a:xfrm>
            <a:off x="7464925" y="1159066"/>
            <a:ext cx="0" cy="44705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FA24DF-5E4B-C145-8E5A-B52B6394BE76}"/>
              </a:ext>
            </a:extLst>
          </p:cNvPr>
          <p:cNvSpPr txBox="1"/>
          <p:nvPr/>
        </p:nvSpPr>
        <p:spPr>
          <a:xfrm>
            <a:off x="8593201" y="6146833"/>
            <a:ext cx="2304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🔼 서브페이지 정보 구조 설계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5035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잘린 한쪽 모서리 2">
            <a:extLst>
              <a:ext uri="{FF2B5EF4-FFF2-40B4-BE49-F238E27FC236}">
                <a16:creationId xmlns:a16="http://schemas.microsoft.com/office/drawing/2014/main" id="{A3303CB9-2D6B-A140-B0C0-97ED118A5D45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7" name="사각형: 잘린 한쪽 모서리 2">
            <a:extLst>
              <a:ext uri="{FF2B5EF4-FFF2-40B4-BE49-F238E27FC236}">
                <a16:creationId xmlns:a16="http://schemas.microsoft.com/office/drawing/2014/main" id="{8BDE6904-DF6E-AC4C-9078-AAB627038C10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8" name="사각형: 잘린 한쪽 모서리 2">
            <a:extLst>
              <a:ext uri="{FF2B5EF4-FFF2-40B4-BE49-F238E27FC236}">
                <a16:creationId xmlns:a16="http://schemas.microsoft.com/office/drawing/2014/main" id="{5478D449-F76D-DF4A-87B2-3EC4F133BA4E}"/>
              </a:ext>
            </a:extLst>
          </p:cNvPr>
          <p:cNvSpPr/>
          <p:nvPr/>
        </p:nvSpPr>
        <p:spPr>
          <a:xfrm>
            <a:off x="5961950" y="18779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9" name="사각형: 잘린 한쪽 모서리 2">
            <a:extLst>
              <a:ext uri="{FF2B5EF4-FFF2-40B4-BE49-F238E27FC236}">
                <a16:creationId xmlns:a16="http://schemas.microsoft.com/office/drawing/2014/main" id="{2F39C3A6-4585-F041-B338-9B993B726724}"/>
              </a:ext>
            </a:extLst>
          </p:cNvPr>
          <p:cNvSpPr/>
          <p:nvPr/>
        </p:nvSpPr>
        <p:spPr>
          <a:xfrm>
            <a:off x="4929847" y="18843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0" name="사각형: 잘린 한쪽 모서리 2">
            <a:extLst>
              <a:ext uri="{FF2B5EF4-FFF2-40B4-BE49-F238E27FC236}">
                <a16:creationId xmlns:a16="http://schemas.microsoft.com/office/drawing/2014/main" id="{81CA8C80-5696-9F45-94F6-0E514FF9DB8E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sp>
        <p:nvSpPr>
          <p:cNvPr id="31" name="사각형: 잘린 한쪽 모서리 2">
            <a:extLst>
              <a:ext uri="{FF2B5EF4-FFF2-40B4-BE49-F238E27FC236}">
                <a16:creationId xmlns:a16="http://schemas.microsoft.com/office/drawing/2014/main" id="{8B9D2EBA-800B-4E45-A62B-A6D6AF1C3388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2" name="사각형: 잘린 한쪽 모서리 2">
            <a:extLst>
              <a:ext uri="{FF2B5EF4-FFF2-40B4-BE49-F238E27FC236}">
                <a16:creationId xmlns:a16="http://schemas.microsoft.com/office/drawing/2014/main" id="{A8789BA8-9530-854E-925B-19C864619B8C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사각형: 잘린 한쪽 모서리 2">
            <a:extLst>
              <a:ext uri="{FF2B5EF4-FFF2-40B4-BE49-F238E27FC236}">
                <a16:creationId xmlns:a16="http://schemas.microsoft.com/office/drawing/2014/main" id="{D0EF40BF-D466-274B-ABD1-614E3113FA9C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8B796D9-9840-D742-8410-B65B1D82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55" y="874501"/>
            <a:ext cx="2583282" cy="36369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EAE230-0E55-614E-A206-2CAD73E37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05" y="2613265"/>
            <a:ext cx="2494432" cy="35289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CFB9791-FD09-FB41-98F3-DB6FB1681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680" y="823052"/>
            <a:ext cx="1727922" cy="55883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7264689-2FB5-E144-979F-E585E6A3D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939" y="823052"/>
            <a:ext cx="1576289" cy="55883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096539-6DA1-1542-9D09-50E3672F671D}"/>
              </a:ext>
            </a:extLst>
          </p:cNvPr>
          <p:cNvSpPr txBox="1"/>
          <p:nvPr/>
        </p:nvSpPr>
        <p:spPr>
          <a:xfrm>
            <a:off x="1318066" y="5387485"/>
            <a:ext cx="132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🔼 페이지 스케치</a:t>
            </a:r>
            <a:endParaRPr kumimoji="1" lang="ko-Kore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DA4A49-AB51-9840-BFED-232461481EAE}"/>
              </a:ext>
            </a:extLst>
          </p:cNvPr>
          <p:cNvSpPr txBox="1"/>
          <p:nvPr/>
        </p:nvSpPr>
        <p:spPr>
          <a:xfrm>
            <a:off x="9776772" y="3718991"/>
            <a:ext cx="1980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 ◀️ </a:t>
            </a:r>
            <a:r>
              <a:rPr kumimoji="1" lang="ko-KR" altLang="en-US" sz="1200" dirty="0" err="1"/>
              <a:t>프로토타입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레이어구조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1706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잘린 한쪽 모서리 2">
            <a:extLst>
              <a:ext uri="{FF2B5EF4-FFF2-40B4-BE49-F238E27FC236}">
                <a16:creationId xmlns:a16="http://schemas.microsoft.com/office/drawing/2014/main" id="{01327151-8EE6-FA49-8890-6F7590D1CD14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3" name="사각형: 잘린 한쪽 모서리 2">
            <a:extLst>
              <a:ext uri="{FF2B5EF4-FFF2-40B4-BE49-F238E27FC236}">
                <a16:creationId xmlns:a16="http://schemas.microsoft.com/office/drawing/2014/main" id="{3CB9CCF5-F6BD-BA4A-975E-BE57B8EE8EDE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4" name="사각형: 잘린 한쪽 모서리 2">
            <a:extLst>
              <a:ext uri="{FF2B5EF4-FFF2-40B4-BE49-F238E27FC236}">
                <a16:creationId xmlns:a16="http://schemas.microsoft.com/office/drawing/2014/main" id="{6892A9F0-9F81-5543-A267-F5C4B7A6DFB6}"/>
              </a:ext>
            </a:extLst>
          </p:cNvPr>
          <p:cNvSpPr/>
          <p:nvPr/>
        </p:nvSpPr>
        <p:spPr>
          <a:xfrm>
            <a:off x="5961950" y="18779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5" name="사각형: 잘린 한쪽 모서리 2">
            <a:extLst>
              <a:ext uri="{FF2B5EF4-FFF2-40B4-BE49-F238E27FC236}">
                <a16:creationId xmlns:a16="http://schemas.microsoft.com/office/drawing/2014/main" id="{01659A5B-B974-3641-AC58-A0EBE2F4F2C5}"/>
              </a:ext>
            </a:extLst>
          </p:cNvPr>
          <p:cNvSpPr/>
          <p:nvPr/>
        </p:nvSpPr>
        <p:spPr>
          <a:xfrm>
            <a:off x="4929847" y="18843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1" name="사각형: 잘린 한쪽 모서리 2">
            <a:extLst>
              <a:ext uri="{FF2B5EF4-FFF2-40B4-BE49-F238E27FC236}">
                <a16:creationId xmlns:a16="http://schemas.microsoft.com/office/drawing/2014/main" id="{0258134D-DC3B-F54A-9188-08725697BF7D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sp>
        <p:nvSpPr>
          <p:cNvPr id="46" name="사각형: 잘린 한쪽 모서리 2">
            <a:extLst>
              <a:ext uri="{FF2B5EF4-FFF2-40B4-BE49-F238E27FC236}">
                <a16:creationId xmlns:a16="http://schemas.microsoft.com/office/drawing/2014/main" id="{58C27DCB-9CF2-284E-9110-35B59833862E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8" name="사각형: 잘린 한쪽 모서리 2">
            <a:extLst>
              <a:ext uri="{FF2B5EF4-FFF2-40B4-BE49-F238E27FC236}">
                <a16:creationId xmlns:a16="http://schemas.microsoft.com/office/drawing/2014/main" id="{7BB6FC8B-DE2F-334F-8A68-CF186EB3D4C0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9" name="사각형: 잘린 한쪽 모서리 2">
            <a:extLst>
              <a:ext uri="{FF2B5EF4-FFF2-40B4-BE49-F238E27FC236}">
                <a16:creationId xmlns:a16="http://schemas.microsoft.com/office/drawing/2014/main" id="{33D3DA58-248E-4F47-8D09-1F3AB776288F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0705C0-C5D8-484A-A0F8-6872D6360B1E}"/>
              </a:ext>
            </a:extLst>
          </p:cNvPr>
          <p:cNvSpPr/>
          <p:nvPr/>
        </p:nvSpPr>
        <p:spPr>
          <a:xfrm>
            <a:off x="324232" y="724058"/>
            <a:ext cx="11543522" cy="598986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3E9F1E-F47E-0E40-AAA2-37041778DD4C}"/>
              </a:ext>
            </a:extLst>
          </p:cNvPr>
          <p:cNvSpPr/>
          <p:nvPr/>
        </p:nvSpPr>
        <p:spPr>
          <a:xfrm>
            <a:off x="324232" y="6540507"/>
            <a:ext cx="11543522" cy="17341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876078-719B-F643-9E2C-D85F9E644CB7}"/>
              </a:ext>
            </a:extLst>
          </p:cNvPr>
          <p:cNvGrpSpPr/>
          <p:nvPr/>
        </p:nvGrpSpPr>
        <p:grpSpPr>
          <a:xfrm>
            <a:off x="474156" y="6578299"/>
            <a:ext cx="108058" cy="111705"/>
            <a:chOff x="512263" y="6446883"/>
            <a:chExt cx="108058" cy="108058"/>
          </a:xfrm>
        </p:grpSpPr>
        <p:sp>
          <p:nvSpPr>
            <p:cNvPr id="17" name="원호 24">
              <a:extLst>
                <a:ext uri="{FF2B5EF4-FFF2-40B4-BE49-F238E27FC236}">
                  <a16:creationId xmlns:a16="http://schemas.microsoft.com/office/drawing/2014/main" id="{8208DBAB-701A-804D-A5DE-7B7C95399874}"/>
                </a:ext>
              </a:extLst>
            </p:cNvPr>
            <p:cNvSpPr/>
            <p:nvPr/>
          </p:nvSpPr>
          <p:spPr>
            <a:xfrm>
              <a:off x="512263" y="6446883"/>
              <a:ext cx="108058" cy="108058"/>
            </a:xfrm>
            <a:prstGeom prst="arc">
              <a:avLst>
                <a:gd name="adj1" fmla="val 9291288"/>
                <a:gd name="adj2" fmla="val 1910320"/>
              </a:avLst>
            </a:prstGeom>
            <a:ln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D271CF7-BA78-2449-A725-9B4F524F55D8}"/>
                </a:ext>
              </a:extLst>
            </p:cNvPr>
            <p:cNvGrpSpPr/>
            <p:nvPr/>
          </p:nvGrpSpPr>
          <p:grpSpPr>
            <a:xfrm>
              <a:off x="530117" y="6447922"/>
              <a:ext cx="67401" cy="86228"/>
              <a:chOff x="1497697" y="3897085"/>
              <a:chExt cx="185069" cy="236765"/>
            </a:xfrm>
          </p:grpSpPr>
          <p:sp>
            <p:nvSpPr>
              <p:cNvPr id="19" name="사다리꼴 20">
                <a:extLst>
                  <a:ext uri="{FF2B5EF4-FFF2-40B4-BE49-F238E27FC236}">
                    <a16:creationId xmlns:a16="http://schemas.microsoft.com/office/drawing/2014/main" id="{309086A2-CB76-A144-AB67-BEDFB47D4489}"/>
                  </a:ext>
                </a:extLst>
              </p:cNvPr>
              <p:cNvSpPr/>
              <p:nvPr/>
            </p:nvSpPr>
            <p:spPr>
              <a:xfrm>
                <a:off x="1497698" y="4015468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0" name="사다리꼴 21">
                <a:extLst>
                  <a:ext uri="{FF2B5EF4-FFF2-40B4-BE49-F238E27FC236}">
                    <a16:creationId xmlns:a16="http://schemas.microsoft.com/office/drawing/2014/main" id="{BCE3FA3F-138F-FA4F-853D-445791075CB0}"/>
                  </a:ext>
                </a:extLst>
              </p:cNvPr>
              <p:cNvSpPr/>
              <p:nvPr/>
            </p:nvSpPr>
            <p:spPr>
              <a:xfrm rot="10800000">
                <a:off x="1497697" y="3897085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A6E7B159-F29A-6F44-9C11-7F91E526B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75" y="1189493"/>
            <a:ext cx="962038" cy="523581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F256E97-F7D8-2046-922B-46609F7D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683" y="1176347"/>
            <a:ext cx="1313371" cy="52358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204B91C-D921-C74F-8DBD-170F50978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324" y="1229615"/>
            <a:ext cx="2022130" cy="51555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18C745C-3632-8543-BDEA-05AD8471B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724" y="1172033"/>
            <a:ext cx="2044641" cy="524444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9474BBF-FBBB-BE44-B41E-BD0C2881B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635" y="1152332"/>
            <a:ext cx="2717807" cy="521199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C47AB9-71B0-F744-A4C4-4486A747883B}"/>
              </a:ext>
            </a:extLst>
          </p:cNvPr>
          <p:cNvSpPr/>
          <p:nvPr/>
        </p:nvSpPr>
        <p:spPr>
          <a:xfrm>
            <a:off x="521707" y="774230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1A3C0-4DB0-1145-BC1D-89159B14D777}"/>
              </a:ext>
            </a:extLst>
          </p:cNvPr>
          <p:cNvSpPr/>
          <p:nvPr/>
        </p:nvSpPr>
        <p:spPr>
          <a:xfrm>
            <a:off x="4455143" y="774230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C84D70-EDDB-024F-961E-13374384D34D}"/>
              </a:ext>
            </a:extLst>
          </p:cNvPr>
          <p:cNvSpPr/>
          <p:nvPr/>
        </p:nvSpPr>
        <p:spPr>
          <a:xfrm>
            <a:off x="4743207" y="774230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4-3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F478CD-DD23-634D-B76D-E0674A14E8A6}"/>
              </a:ext>
            </a:extLst>
          </p:cNvPr>
          <p:cNvSpPr/>
          <p:nvPr/>
        </p:nvSpPr>
        <p:spPr>
          <a:xfrm>
            <a:off x="5137809" y="774230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59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잘린 한쪽 모서리 2">
            <a:extLst>
              <a:ext uri="{FF2B5EF4-FFF2-40B4-BE49-F238E27FC236}">
                <a16:creationId xmlns:a16="http://schemas.microsoft.com/office/drawing/2014/main" id="{152F4243-2722-1144-BED9-28DD1A43D17D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6" name="사각형: 잘린 한쪽 모서리 2">
            <a:extLst>
              <a:ext uri="{FF2B5EF4-FFF2-40B4-BE49-F238E27FC236}">
                <a16:creationId xmlns:a16="http://schemas.microsoft.com/office/drawing/2014/main" id="{56A560D7-2665-4B4B-891E-B9673BCA446D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7" name="사각형: 잘린 한쪽 모서리 2">
            <a:extLst>
              <a:ext uri="{FF2B5EF4-FFF2-40B4-BE49-F238E27FC236}">
                <a16:creationId xmlns:a16="http://schemas.microsoft.com/office/drawing/2014/main" id="{E3911682-FB5D-E740-9B6D-078C14B03437}"/>
              </a:ext>
            </a:extLst>
          </p:cNvPr>
          <p:cNvSpPr/>
          <p:nvPr/>
        </p:nvSpPr>
        <p:spPr>
          <a:xfrm>
            <a:off x="5961950" y="16652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8" name="사각형: 잘린 한쪽 모서리 2">
            <a:extLst>
              <a:ext uri="{FF2B5EF4-FFF2-40B4-BE49-F238E27FC236}">
                <a16:creationId xmlns:a16="http://schemas.microsoft.com/office/drawing/2014/main" id="{1ED2ACBD-2E6A-EB4E-BE37-578D6366D191}"/>
              </a:ext>
            </a:extLst>
          </p:cNvPr>
          <p:cNvSpPr/>
          <p:nvPr/>
        </p:nvSpPr>
        <p:spPr>
          <a:xfrm>
            <a:off x="4929847" y="1778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9" name="사각형: 잘린 한쪽 모서리 2">
            <a:extLst>
              <a:ext uri="{FF2B5EF4-FFF2-40B4-BE49-F238E27FC236}">
                <a16:creationId xmlns:a16="http://schemas.microsoft.com/office/drawing/2014/main" id="{D76E6DBF-BB39-4540-A429-6A140EAF7820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0" name="사각형: 잘린 한쪽 모서리 2">
            <a:extLst>
              <a:ext uri="{FF2B5EF4-FFF2-40B4-BE49-F238E27FC236}">
                <a16:creationId xmlns:a16="http://schemas.microsoft.com/office/drawing/2014/main" id="{98837DA9-BAC8-8141-9ABA-868DEA3DF590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1" name="사각형: 잘린 한쪽 모서리 2">
            <a:extLst>
              <a:ext uri="{FF2B5EF4-FFF2-40B4-BE49-F238E27FC236}">
                <a16:creationId xmlns:a16="http://schemas.microsoft.com/office/drawing/2014/main" id="{93443C7F-C054-4046-82BA-5DEF5322CF20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2" name="사각형: 잘린 한쪽 모서리 2">
            <a:extLst>
              <a:ext uri="{FF2B5EF4-FFF2-40B4-BE49-F238E27FC236}">
                <a16:creationId xmlns:a16="http://schemas.microsoft.com/office/drawing/2014/main" id="{B619F8F4-962B-7C44-95B5-320D17F4D41E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컬러 스타일 가이드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4F75EF8-8F08-A443-9E37-E950599A0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0" r="19441" b="18057"/>
          <a:stretch/>
        </p:blipFill>
        <p:spPr>
          <a:xfrm>
            <a:off x="1954267" y="1732295"/>
            <a:ext cx="8283452" cy="39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잘린 한쪽 모서리 2">
            <a:extLst>
              <a:ext uri="{FF2B5EF4-FFF2-40B4-BE49-F238E27FC236}">
                <a16:creationId xmlns:a16="http://schemas.microsoft.com/office/drawing/2014/main" id="{693F72FB-475B-7448-BE83-54820AD0CDCD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9" name="사각형: 잘린 한쪽 모서리 2">
            <a:extLst>
              <a:ext uri="{FF2B5EF4-FFF2-40B4-BE49-F238E27FC236}">
                <a16:creationId xmlns:a16="http://schemas.microsoft.com/office/drawing/2014/main" id="{84BD3D69-B2D5-FC4D-8A42-26680A45ECA1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0" name="사각형: 잘린 한쪽 모서리 2">
            <a:extLst>
              <a:ext uri="{FF2B5EF4-FFF2-40B4-BE49-F238E27FC236}">
                <a16:creationId xmlns:a16="http://schemas.microsoft.com/office/drawing/2014/main" id="{5B2FF3D4-E198-A645-B5F9-4C2C340F259C}"/>
              </a:ext>
            </a:extLst>
          </p:cNvPr>
          <p:cNvSpPr/>
          <p:nvPr/>
        </p:nvSpPr>
        <p:spPr>
          <a:xfrm>
            <a:off x="5961950" y="16652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1" name="사각형: 잘린 한쪽 모서리 2">
            <a:extLst>
              <a:ext uri="{FF2B5EF4-FFF2-40B4-BE49-F238E27FC236}">
                <a16:creationId xmlns:a16="http://schemas.microsoft.com/office/drawing/2014/main" id="{8A030C15-68B8-8B4A-9FA3-78E906582CFC}"/>
              </a:ext>
            </a:extLst>
          </p:cNvPr>
          <p:cNvSpPr/>
          <p:nvPr/>
        </p:nvSpPr>
        <p:spPr>
          <a:xfrm>
            <a:off x="4929847" y="1778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2" name="사각형: 잘린 한쪽 모서리 2">
            <a:extLst>
              <a:ext uri="{FF2B5EF4-FFF2-40B4-BE49-F238E27FC236}">
                <a16:creationId xmlns:a16="http://schemas.microsoft.com/office/drawing/2014/main" id="{FDCCCAA8-9667-AB4A-848F-294714DD5D60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사각형: 잘린 한쪽 모서리 2">
            <a:extLst>
              <a:ext uri="{FF2B5EF4-FFF2-40B4-BE49-F238E27FC236}">
                <a16:creationId xmlns:a16="http://schemas.microsoft.com/office/drawing/2014/main" id="{F69FE5C6-73D6-8340-8018-4A237A3826FC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5" name="사각형: 잘린 한쪽 모서리 2">
            <a:extLst>
              <a:ext uri="{FF2B5EF4-FFF2-40B4-BE49-F238E27FC236}">
                <a16:creationId xmlns:a16="http://schemas.microsoft.com/office/drawing/2014/main" id="{CB580371-14DB-7749-94D4-CEC6729925C0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6" name="사각형: 잘린 한쪽 모서리 2">
            <a:extLst>
              <a:ext uri="{FF2B5EF4-FFF2-40B4-BE49-F238E27FC236}">
                <a16:creationId xmlns:a16="http://schemas.microsoft.com/office/drawing/2014/main" id="{7B86F071-8B26-2A41-8CB4-88A48C761FE6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폰트 스타일 가이드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5-1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35CCAEF-EE92-7B4B-9987-F1BCBBEE7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1" t="18926" r="5459" b="15039"/>
          <a:stretch/>
        </p:blipFill>
        <p:spPr>
          <a:xfrm>
            <a:off x="1056160" y="1516980"/>
            <a:ext cx="10079666" cy="45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22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잘린 한쪽 모서리 2">
            <a:extLst>
              <a:ext uri="{FF2B5EF4-FFF2-40B4-BE49-F238E27FC236}">
                <a16:creationId xmlns:a16="http://schemas.microsoft.com/office/drawing/2014/main" id="{FF0967BE-7C3E-BB4C-99EA-3BAD804B5C12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9" name="사각형: 잘린 한쪽 모서리 2">
            <a:extLst>
              <a:ext uri="{FF2B5EF4-FFF2-40B4-BE49-F238E27FC236}">
                <a16:creationId xmlns:a16="http://schemas.microsoft.com/office/drawing/2014/main" id="{8F6D9E25-D090-4448-967C-2EBE454CEBF4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0" name="사각형: 잘린 한쪽 모서리 2">
            <a:extLst>
              <a:ext uri="{FF2B5EF4-FFF2-40B4-BE49-F238E27FC236}">
                <a16:creationId xmlns:a16="http://schemas.microsoft.com/office/drawing/2014/main" id="{B49A5D77-AB56-554D-AB8B-87866B0630D3}"/>
              </a:ext>
            </a:extLst>
          </p:cNvPr>
          <p:cNvSpPr/>
          <p:nvPr/>
        </p:nvSpPr>
        <p:spPr>
          <a:xfrm>
            <a:off x="5961950" y="16652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1" name="사각형: 잘린 한쪽 모서리 2">
            <a:extLst>
              <a:ext uri="{FF2B5EF4-FFF2-40B4-BE49-F238E27FC236}">
                <a16:creationId xmlns:a16="http://schemas.microsoft.com/office/drawing/2014/main" id="{62AE1038-AA53-7447-B3D1-DFF2C49BD701}"/>
              </a:ext>
            </a:extLst>
          </p:cNvPr>
          <p:cNvSpPr/>
          <p:nvPr/>
        </p:nvSpPr>
        <p:spPr>
          <a:xfrm>
            <a:off x="4929847" y="1778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2" name="사각형: 잘린 한쪽 모서리 2">
            <a:extLst>
              <a:ext uri="{FF2B5EF4-FFF2-40B4-BE49-F238E27FC236}">
                <a16:creationId xmlns:a16="http://schemas.microsoft.com/office/drawing/2014/main" id="{F3FF9313-8101-5046-82E3-9FA38396E1D6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사각형: 잘린 한쪽 모서리 2">
            <a:extLst>
              <a:ext uri="{FF2B5EF4-FFF2-40B4-BE49-F238E27FC236}">
                <a16:creationId xmlns:a16="http://schemas.microsoft.com/office/drawing/2014/main" id="{4CD60F0E-02E1-E74B-A086-6437A14D8579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F3985DDC-C60A-8342-B5A6-B554506D52BC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5" name="사각형: 잘린 한쪽 모서리 2">
            <a:extLst>
              <a:ext uri="{FF2B5EF4-FFF2-40B4-BE49-F238E27FC236}">
                <a16:creationId xmlns:a16="http://schemas.microsoft.com/office/drawing/2014/main" id="{3E8B5255-D863-0A44-8C3C-5A1136E0D3A3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폰트 및 사이즈 체크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5-2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07E764D-DF5E-AC4A-8253-86F5AD30F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1"/>
          <a:stretch/>
        </p:blipFill>
        <p:spPr>
          <a:xfrm>
            <a:off x="1710066" y="1337573"/>
            <a:ext cx="8771853" cy="51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2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8FA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F31097-07BD-F046-B379-8645607B3435}"/>
              </a:ext>
            </a:extLst>
          </p:cNvPr>
          <p:cNvSpPr txBox="1"/>
          <p:nvPr/>
        </p:nvSpPr>
        <p:spPr>
          <a:xfrm>
            <a:off x="4728881" y="2276145"/>
            <a:ext cx="31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+mj-ea"/>
                <a:ea typeface="+mj-ea"/>
              </a:rPr>
              <a:t>FRIST PROJECT_</a:t>
            </a:r>
            <a:r>
              <a:rPr kumimoji="1" lang="ko-KR" altLang="en-US" b="1" dirty="0">
                <a:solidFill>
                  <a:schemeClr val="accent1"/>
                </a:solidFill>
                <a:latin typeface="+mj-ea"/>
                <a:ea typeface="+mj-ea"/>
              </a:rPr>
              <a:t>오늘의 집</a:t>
            </a:r>
            <a:endParaRPr kumimoji="1" lang="ko-Kore-KR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443C1-FE9F-284A-A28B-55C74AC259F5}"/>
              </a:ext>
            </a:extLst>
          </p:cNvPr>
          <p:cNvSpPr txBox="1"/>
          <p:nvPr/>
        </p:nvSpPr>
        <p:spPr>
          <a:xfrm>
            <a:off x="8875058" y="3408693"/>
            <a:ext cx="13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/>
              <a:t>B</a:t>
            </a:r>
            <a:r>
              <a:rPr kumimoji="1" lang="ko-KR" altLang="en-US" sz="1600" dirty="0"/>
              <a:t>조</a:t>
            </a:r>
            <a:r>
              <a:rPr kumimoji="1" lang="en-US" altLang="ko-KR" sz="1600" dirty="0"/>
              <a:t>_</a:t>
            </a:r>
            <a:r>
              <a:rPr kumimoji="1" lang="ko-Kore-KR" altLang="en-US" sz="1600" dirty="0"/>
              <a:t>오현아</a:t>
            </a:r>
          </a:p>
        </p:txBody>
      </p:sp>
      <p:pic>
        <p:nvPicPr>
          <p:cNvPr id="7" name="그래픽 6" descr="연필 윤곽선">
            <a:extLst>
              <a:ext uri="{FF2B5EF4-FFF2-40B4-BE49-F238E27FC236}">
                <a16:creationId xmlns:a16="http://schemas.microsoft.com/office/drawing/2014/main" id="{7BD63006-317D-E44D-A190-933BF8E0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6328" y="3428999"/>
            <a:ext cx="264457" cy="2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잘린 한쪽 모서리 2">
            <a:extLst>
              <a:ext uri="{FF2B5EF4-FFF2-40B4-BE49-F238E27FC236}">
                <a16:creationId xmlns:a16="http://schemas.microsoft.com/office/drawing/2014/main" id="{FDA53C9D-AA39-C449-8C41-FC29F8E2059B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9" name="사각형: 잘린 한쪽 모서리 2">
            <a:extLst>
              <a:ext uri="{FF2B5EF4-FFF2-40B4-BE49-F238E27FC236}">
                <a16:creationId xmlns:a16="http://schemas.microsoft.com/office/drawing/2014/main" id="{ED60E58C-8409-084B-8D8E-525E5828DEB7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0" name="사각형: 잘린 한쪽 모서리 2">
            <a:extLst>
              <a:ext uri="{FF2B5EF4-FFF2-40B4-BE49-F238E27FC236}">
                <a16:creationId xmlns:a16="http://schemas.microsoft.com/office/drawing/2014/main" id="{A1C26A02-1279-9B46-8C0D-126D57E56BD1}"/>
              </a:ext>
            </a:extLst>
          </p:cNvPr>
          <p:cNvSpPr/>
          <p:nvPr/>
        </p:nvSpPr>
        <p:spPr>
          <a:xfrm>
            <a:off x="5961950" y="16652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" name="사각형: 잘린 한쪽 모서리 2">
            <a:extLst>
              <a:ext uri="{FF2B5EF4-FFF2-40B4-BE49-F238E27FC236}">
                <a16:creationId xmlns:a16="http://schemas.microsoft.com/office/drawing/2014/main" id="{CDA2B50F-A39B-B94D-80A5-DC300BE24B85}"/>
              </a:ext>
            </a:extLst>
          </p:cNvPr>
          <p:cNvSpPr/>
          <p:nvPr/>
        </p:nvSpPr>
        <p:spPr>
          <a:xfrm>
            <a:off x="4929847" y="1778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1" name="사각형: 잘린 한쪽 모서리 2">
            <a:extLst>
              <a:ext uri="{FF2B5EF4-FFF2-40B4-BE49-F238E27FC236}">
                <a16:creationId xmlns:a16="http://schemas.microsoft.com/office/drawing/2014/main" id="{19976F7F-95F0-8C44-9CD0-F607394545D9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사각형: 잘린 한쪽 모서리 2">
            <a:extLst>
              <a:ext uri="{FF2B5EF4-FFF2-40B4-BE49-F238E27FC236}">
                <a16:creationId xmlns:a16="http://schemas.microsoft.com/office/drawing/2014/main" id="{DF29DC4D-B428-E845-9115-97AB7F6EAFDE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0682D281-22FE-5840-B0E0-28572DBAFC5A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5" name="사각형: 잘린 한쪽 모서리 2">
            <a:extLst>
              <a:ext uri="{FF2B5EF4-FFF2-40B4-BE49-F238E27FC236}">
                <a16:creationId xmlns:a16="http://schemas.microsoft.com/office/drawing/2014/main" id="{C8A5BDEE-7141-214C-9348-F70B33EAA99D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0705C0-C5D8-484A-A0F8-6872D6360B1E}"/>
              </a:ext>
            </a:extLst>
          </p:cNvPr>
          <p:cNvSpPr/>
          <p:nvPr/>
        </p:nvSpPr>
        <p:spPr>
          <a:xfrm>
            <a:off x="324239" y="698658"/>
            <a:ext cx="11543522" cy="598986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3E9F1E-F47E-0E40-AAA2-37041778DD4C}"/>
              </a:ext>
            </a:extLst>
          </p:cNvPr>
          <p:cNvSpPr/>
          <p:nvPr/>
        </p:nvSpPr>
        <p:spPr>
          <a:xfrm>
            <a:off x="324239" y="6515107"/>
            <a:ext cx="11543522" cy="17341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876078-719B-F643-9E2C-D85F9E644CB7}"/>
              </a:ext>
            </a:extLst>
          </p:cNvPr>
          <p:cNvGrpSpPr/>
          <p:nvPr/>
        </p:nvGrpSpPr>
        <p:grpSpPr>
          <a:xfrm>
            <a:off x="474163" y="6552899"/>
            <a:ext cx="108058" cy="111705"/>
            <a:chOff x="512263" y="6446883"/>
            <a:chExt cx="108058" cy="108058"/>
          </a:xfrm>
        </p:grpSpPr>
        <p:sp>
          <p:nvSpPr>
            <p:cNvPr id="17" name="원호 24">
              <a:extLst>
                <a:ext uri="{FF2B5EF4-FFF2-40B4-BE49-F238E27FC236}">
                  <a16:creationId xmlns:a16="http://schemas.microsoft.com/office/drawing/2014/main" id="{8208DBAB-701A-804D-A5DE-7B7C95399874}"/>
                </a:ext>
              </a:extLst>
            </p:cNvPr>
            <p:cNvSpPr/>
            <p:nvPr/>
          </p:nvSpPr>
          <p:spPr>
            <a:xfrm>
              <a:off x="512263" y="6446883"/>
              <a:ext cx="108058" cy="108058"/>
            </a:xfrm>
            <a:prstGeom prst="arc">
              <a:avLst>
                <a:gd name="adj1" fmla="val 9291288"/>
                <a:gd name="adj2" fmla="val 1910320"/>
              </a:avLst>
            </a:prstGeom>
            <a:ln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D271CF7-BA78-2449-A725-9B4F524F55D8}"/>
                </a:ext>
              </a:extLst>
            </p:cNvPr>
            <p:cNvGrpSpPr/>
            <p:nvPr/>
          </p:nvGrpSpPr>
          <p:grpSpPr>
            <a:xfrm>
              <a:off x="530117" y="6447922"/>
              <a:ext cx="67401" cy="86228"/>
              <a:chOff x="1497697" y="3897085"/>
              <a:chExt cx="185069" cy="236765"/>
            </a:xfrm>
          </p:grpSpPr>
          <p:sp>
            <p:nvSpPr>
              <p:cNvPr id="19" name="사다리꼴 20">
                <a:extLst>
                  <a:ext uri="{FF2B5EF4-FFF2-40B4-BE49-F238E27FC236}">
                    <a16:creationId xmlns:a16="http://schemas.microsoft.com/office/drawing/2014/main" id="{309086A2-CB76-A144-AB67-BEDFB47D4489}"/>
                  </a:ext>
                </a:extLst>
              </p:cNvPr>
              <p:cNvSpPr/>
              <p:nvPr/>
            </p:nvSpPr>
            <p:spPr>
              <a:xfrm>
                <a:off x="1497698" y="4015468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0" name="사다리꼴 21">
                <a:extLst>
                  <a:ext uri="{FF2B5EF4-FFF2-40B4-BE49-F238E27FC236}">
                    <a16:creationId xmlns:a16="http://schemas.microsoft.com/office/drawing/2014/main" id="{BCE3FA3F-138F-FA4F-853D-445791075CB0}"/>
                  </a:ext>
                </a:extLst>
              </p:cNvPr>
              <p:cNvSpPr/>
              <p:nvPr/>
            </p:nvSpPr>
            <p:spPr>
              <a:xfrm rot="10800000">
                <a:off x="1497697" y="3897085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아이콘 스타일 가이드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5-3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1F669-EA00-6349-9A1D-CE5AFD01B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2" b="11103"/>
          <a:stretch/>
        </p:blipFill>
        <p:spPr>
          <a:xfrm>
            <a:off x="1594148" y="1852559"/>
            <a:ext cx="9003704" cy="40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72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잘린 한쪽 모서리 2">
            <a:extLst>
              <a:ext uri="{FF2B5EF4-FFF2-40B4-BE49-F238E27FC236}">
                <a16:creationId xmlns:a16="http://schemas.microsoft.com/office/drawing/2014/main" id="{715020DD-CDAA-C744-85D0-1322BB93E315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50" name="사각형: 잘린 한쪽 모서리 2">
            <a:extLst>
              <a:ext uri="{FF2B5EF4-FFF2-40B4-BE49-F238E27FC236}">
                <a16:creationId xmlns:a16="http://schemas.microsoft.com/office/drawing/2014/main" id="{B63D3075-2195-2749-BDE1-AEAE4A19A544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51" name="사각형: 잘린 한쪽 모서리 2">
            <a:extLst>
              <a:ext uri="{FF2B5EF4-FFF2-40B4-BE49-F238E27FC236}">
                <a16:creationId xmlns:a16="http://schemas.microsoft.com/office/drawing/2014/main" id="{F17626BA-E605-364C-B234-2CEB77E87497}"/>
              </a:ext>
            </a:extLst>
          </p:cNvPr>
          <p:cNvSpPr/>
          <p:nvPr/>
        </p:nvSpPr>
        <p:spPr>
          <a:xfrm>
            <a:off x="5961950" y="13462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52" name="사각형: 잘린 한쪽 모서리 2">
            <a:extLst>
              <a:ext uri="{FF2B5EF4-FFF2-40B4-BE49-F238E27FC236}">
                <a16:creationId xmlns:a16="http://schemas.microsoft.com/office/drawing/2014/main" id="{43411A70-FC24-1F4C-8443-FDAC2BCBD0AB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3" name="사각형: 잘린 한쪽 모서리 2">
            <a:extLst>
              <a:ext uri="{FF2B5EF4-FFF2-40B4-BE49-F238E27FC236}">
                <a16:creationId xmlns:a16="http://schemas.microsoft.com/office/drawing/2014/main" id="{C8D887C1-8FC8-F743-9CFD-9CFEFB1737ED}"/>
              </a:ext>
            </a:extLst>
          </p:cNvPr>
          <p:cNvSpPr/>
          <p:nvPr/>
        </p:nvSpPr>
        <p:spPr>
          <a:xfrm>
            <a:off x="492984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54" name="사각형: 잘린 한쪽 모서리 2">
            <a:extLst>
              <a:ext uri="{FF2B5EF4-FFF2-40B4-BE49-F238E27FC236}">
                <a16:creationId xmlns:a16="http://schemas.microsoft.com/office/drawing/2014/main" id="{8C0A0D7C-503C-AF40-A62E-9D244978A504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55" name="사각형: 잘린 한쪽 모서리 2">
            <a:extLst>
              <a:ext uri="{FF2B5EF4-FFF2-40B4-BE49-F238E27FC236}">
                <a16:creationId xmlns:a16="http://schemas.microsoft.com/office/drawing/2014/main" id="{2E8A9D5F-ADCE-6142-B8D9-9A051060B81D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6" name="사각형: 잘린 한쪽 모서리 2">
            <a:extLst>
              <a:ext uri="{FF2B5EF4-FFF2-40B4-BE49-F238E27FC236}">
                <a16:creationId xmlns:a16="http://schemas.microsoft.com/office/drawing/2014/main" id="{5AB39527-D35E-5540-8F86-C2AD7F2DBF34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mainpage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5" name="그림 24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D9D2DA1C-B28A-3043-B9EB-971989AED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50"/>
          <a:stretch/>
        </p:blipFill>
        <p:spPr>
          <a:xfrm>
            <a:off x="773267" y="1443732"/>
            <a:ext cx="1533644" cy="4821763"/>
          </a:xfrm>
          <a:prstGeom prst="rect">
            <a:avLst/>
          </a:prstGeom>
        </p:spPr>
      </p:pic>
      <p:pic>
        <p:nvPicPr>
          <p:cNvPr id="29" name="그림 28" descr="텍스트, 실내, 스크린샷, 여러개이(가) 표시된 사진&#10;&#10;자동 생성된 설명">
            <a:extLst>
              <a:ext uri="{FF2B5EF4-FFF2-40B4-BE49-F238E27FC236}">
                <a16:creationId xmlns:a16="http://schemas.microsoft.com/office/drawing/2014/main" id="{86134FED-2CA1-1948-A4AD-11EBCB23F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52"/>
          <a:stretch/>
        </p:blipFill>
        <p:spPr>
          <a:xfrm>
            <a:off x="2419128" y="2425299"/>
            <a:ext cx="1620571" cy="3782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1EE295-B35D-BF47-B9E1-ED64E351C8D6}"/>
              </a:ext>
            </a:extLst>
          </p:cNvPr>
          <p:cNvSpPr txBox="1"/>
          <p:nvPr/>
        </p:nvSpPr>
        <p:spPr>
          <a:xfrm>
            <a:off x="2419128" y="1680865"/>
            <a:ext cx="1161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Smartphone</a:t>
            </a:r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ore-KR" sz="1200" dirty="0"/>
              <a:t>320px</a:t>
            </a:r>
            <a:endParaRPr kumimoji="1" lang="ko-Kore-KR" altLang="en-US" sz="12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E4B4116-5C7D-D247-8B49-156E9DD01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667"/>
          <a:stretch/>
        </p:blipFill>
        <p:spPr>
          <a:xfrm>
            <a:off x="5335922" y="1443732"/>
            <a:ext cx="2491585" cy="482176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EDA3B38-44DD-CD4E-A590-F84FDE08F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46"/>
          <a:stretch/>
        </p:blipFill>
        <p:spPr>
          <a:xfrm>
            <a:off x="7925978" y="1443732"/>
            <a:ext cx="2354205" cy="48217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02E026-96B7-A341-83B9-EC7B7699B039}"/>
              </a:ext>
            </a:extLst>
          </p:cNvPr>
          <p:cNvSpPr txBox="1"/>
          <p:nvPr/>
        </p:nvSpPr>
        <p:spPr>
          <a:xfrm>
            <a:off x="10387983" y="1450032"/>
            <a:ext cx="1161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tablet</a:t>
            </a:r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768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325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잘린 한쪽 모서리 2">
            <a:extLst>
              <a:ext uri="{FF2B5EF4-FFF2-40B4-BE49-F238E27FC236}">
                <a16:creationId xmlns:a16="http://schemas.microsoft.com/office/drawing/2014/main" id="{4A2764C2-4862-4C46-84DA-7899D75C759C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7" name="사각형: 잘린 한쪽 모서리 2">
            <a:extLst>
              <a:ext uri="{FF2B5EF4-FFF2-40B4-BE49-F238E27FC236}">
                <a16:creationId xmlns:a16="http://schemas.microsoft.com/office/drawing/2014/main" id="{C8B12EFE-A592-524E-9B8B-041255FA2C14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8" name="사각형: 잘린 한쪽 모서리 2">
            <a:extLst>
              <a:ext uri="{FF2B5EF4-FFF2-40B4-BE49-F238E27FC236}">
                <a16:creationId xmlns:a16="http://schemas.microsoft.com/office/drawing/2014/main" id="{6568591E-3BDA-1042-A495-B07E4243D8B8}"/>
              </a:ext>
            </a:extLst>
          </p:cNvPr>
          <p:cNvSpPr/>
          <p:nvPr/>
        </p:nvSpPr>
        <p:spPr>
          <a:xfrm>
            <a:off x="5961950" y="13462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9" name="사각형: 잘린 한쪽 모서리 2">
            <a:extLst>
              <a:ext uri="{FF2B5EF4-FFF2-40B4-BE49-F238E27FC236}">
                <a16:creationId xmlns:a16="http://schemas.microsoft.com/office/drawing/2014/main" id="{FF9E5AF5-9813-EA49-9094-6840FA22721E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0" name="사각형: 잘린 한쪽 모서리 2">
            <a:extLst>
              <a:ext uri="{FF2B5EF4-FFF2-40B4-BE49-F238E27FC236}">
                <a16:creationId xmlns:a16="http://schemas.microsoft.com/office/drawing/2014/main" id="{2A35931F-A2BA-A344-8D32-157AAACBF1BB}"/>
              </a:ext>
            </a:extLst>
          </p:cNvPr>
          <p:cNvSpPr/>
          <p:nvPr/>
        </p:nvSpPr>
        <p:spPr>
          <a:xfrm>
            <a:off x="492984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1" name="사각형: 잘린 한쪽 모서리 2">
            <a:extLst>
              <a:ext uri="{FF2B5EF4-FFF2-40B4-BE49-F238E27FC236}">
                <a16:creationId xmlns:a16="http://schemas.microsoft.com/office/drawing/2014/main" id="{3E9865AE-B720-6D43-A542-46415ABDA29B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2" name="사각형: 잘린 한쪽 모서리 2">
            <a:extLst>
              <a:ext uri="{FF2B5EF4-FFF2-40B4-BE49-F238E27FC236}">
                <a16:creationId xmlns:a16="http://schemas.microsoft.com/office/drawing/2014/main" id="{C5354B52-D1D1-464F-8382-C3E34B6F41E2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3" name="사각형: 잘린 한쪽 모서리 2">
            <a:extLst>
              <a:ext uri="{FF2B5EF4-FFF2-40B4-BE49-F238E27FC236}">
                <a16:creationId xmlns:a16="http://schemas.microsoft.com/office/drawing/2014/main" id="{67A1E5C9-6AC5-5F4F-9389-3D1FD1C37677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mainpage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EE295-B35D-BF47-B9E1-ED64E351C8D6}"/>
              </a:ext>
            </a:extLst>
          </p:cNvPr>
          <p:cNvSpPr txBox="1"/>
          <p:nvPr/>
        </p:nvSpPr>
        <p:spPr>
          <a:xfrm>
            <a:off x="2557355" y="1680865"/>
            <a:ext cx="132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laptop</a:t>
            </a:r>
            <a:endParaRPr kumimoji="1" lang="en-US" altLang="ko-Kore-KR" sz="1200" dirty="0"/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1280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02E026-96B7-A341-83B9-EC7B7699B039}"/>
              </a:ext>
            </a:extLst>
          </p:cNvPr>
          <p:cNvSpPr txBox="1"/>
          <p:nvPr/>
        </p:nvSpPr>
        <p:spPr>
          <a:xfrm>
            <a:off x="6143168" y="1680865"/>
            <a:ext cx="127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pc</a:t>
            </a:r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1440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351867B-D71C-3143-9403-75AD37B4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35" y="1343653"/>
            <a:ext cx="2118702" cy="51307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4222189-936B-8740-BEBD-9754DD84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25" y="1316277"/>
            <a:ext cx="2025509" cy="5187553"/>
          </a:xfrm>
          <a:prstGeom prst="rect">
            <a:avLst/>
          </a:prstGeom>
        </p:spPr>
      </p:pic>
      <p:pic>
        <p:nvPicPr>
          <p:cNvPr id="4" name="그림 3" descr="텍스트, 스크린샷, 하얀색이(가) 표시된 사진&#10;&#10;자동 생성된 설명">
            <a:extLst>
              <a:ext uri="{FF2B5EF4-FFF2-40B4-BE49-F238E27FC236}">
                <a16:creationId xmlns:a16="http://schemas.microsoft.com/office/drawing/2014/main" id="{E67B65FD-79DA-C04D-BBEC-255BAA6F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415" y="1343653"/>
            <a:ext cx="2669680" cy="51307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90974AF-EF44-3445-AA95-00DC5129ADDD}"/>
              </a:ext>
            </a:extLst>
          </p:cNvPr>
          <p:cNvSpPr txBox="1"/>
          <p:nvPr/>
        </p:nvSpPr>
        <p:spPr>
          <a:xfrm>
            <a:off x="10324745" y="1680865"/>
            <a:ext cx="127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pcfull</a:t>
            </a:r>
            <a:endParaRPr kumimoji="1" lang="en-US" altLang="ko-Kore-KR" sz="1200" dirty="0"/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1920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239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잘린 한쪽 모서리 2">
            <a:extLst>
              <a:ext uri="{FF2B5EF4-FFF2-40B4-BE49-F238E27FC236}">
                <a16:creationId xmlns:a16="http://schemas.microsoft.com/office/drawing/2014/main" id="{458D3CAA-133A-4A46-ABB0-1B416232D6F7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1" name="사각형: 잘린 한쪽 모서리 2">
            <a:extLst>
              <a:ext uri="{FF2B5EF4-FFF2-40B4-BE49-F238E27FC236}">
                <a16:creationId xmlns:a16="http://schemas.microsoft.com/office/drawing/2014/main" id="{B4F0EA82-70F7-F146-890E-AB26E39265A2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2" name="사각형: 잘린 한쪽 모서리 2">
            <a:extLst>
              <a:ext uri="{FF2B5EF4-FFF2-40B4-BE49-F238E27FC236}">
                <a16:creationId xmlns:a16="http://schemas.microsoft.com/office/drawing/2014/main" id="{90DEC44B-6032-D847-A3B2-71F1C86D3701}"/>
              </a:ext>
            </a:extLst>
          </p:cNvPr>
          <p:cNvSpPr/>
          <p:nvPr/>
        </p:nvSpPr>
        <p:spPr>
          <a:xfrm>
            <a:off x="5961950" y="13462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3" name="사각형: 잘린 한쪽 모서리 2">
            <a:extLst>
              <a:ext uri="{FF2B5EF4-FFF2-40B4-BE49-F238E27FC236}">
                <a16:creationId xmlns:a16="http://schemas.microsoft.com/office/drawing/2014/main" id="{4BC66BF7-69EF-344B-B31B-A67A08385175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4" name="사각형: 잘린 한쪽 모서리 2">
            <a:extLst>
              <a:ext uri="{FF2B5EF4-FFF2-40B4-BE49-F238E27FC236}">
                <a16:creationId xmlns:a16="http://schemas.microsoft.com/office/drawing/2014/main" id="{E2AD0AF9-C34E-3C4A-BD42-F0041E797ACD}"/>
              </a:ext>
            </a:extLst>
          </p:cNvPr>
          <p:cNvSpPr/>
          <p:nvPr/>
        </p:nvSpPr>
        <p:spPr>
          <a:xfrm>
            <a:off x="492984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5" name="사각형: 잘린 한쪽 모서리 2">
            <a:extLst>
              <a:ext uri="{FF2B5EF4-FFF2-40B4-BE49-F238E27FC236}">
                <a16:creationId xmlns:a16="http://schemas.microsoft.com/office/drawing/2014/main" id="{35A2C341-7214-C648-B028-F26CB85A9604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6" name="사각형: 잘린 한쪽 모서리 2">
            <a:extLst>
              <a:ext uri="{FF2B5EF4-FFF2-40B4-BE49-F238E27FC236}">
                <a16:creationId xmlns:a16="http://schemas.microsoft.com/office/drawing/2014/main" id="{F4C3FA6E-176B-784F-9BDF-435816C10BBF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7" name="사각형: 잘린 한쪽 모서리 2">
            <a:extLst>
              <a:ext uri="{FF2B5EF4-FFF2-40B4-BE49-F238E27FC236}">
                <a16:creationId xmlns:a16="http://schemas.microsoft.com/office/drawing/2014/main" id="{C45A295F-A8CD-004D-9E0C-D44350B1C4DB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subpage_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6-1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D21C13-C4E5-464A-85AB-447410B2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8" y="1336346"/>
            <a:ext cx="1969092" cy="51380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F2843DB-B324-BB40-AA92-852C1A856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140" y="1336346"/>
            <a:ext cx="2821623" cy="512521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AFF0CE-2757-4649-B396-3FB26FFEFA8B}"/>
              </a:ext>
            </a:extLst>
          </p:cNvPr>
          <p:cNvSpPr txBox="1"/>
          <p:nvPr/>
        </p:nvSpPr>
        <p:spPr>
          <a:xfrm>
            <a:off x="2471269" y="1497751"/>
            <a:ext cx="1161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Smartphone</a:t>
            </a:r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ore-KR" sz="1200" dirty="0"/>
              <a:t>320px</a:t>
            </a:r>
            <a:endParaRPr kumimoji="1" lang="ko-Kore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38F7BF-58C2-FC49-8C05-34451637BB47}"/>
              </a:ext>
            </a:extLst>
          </p:cNvPr>
          <p:cNvSpPr txBox="1"/>
          <p:nvPr/>
        </p:nvSpPr>
        <p:spPr>
          <a:xfrm>
            <a:off x="6514517" y="1799774"/>
            <a:ext cx="1161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tablet</a:t>
            </a:r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768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EB687B6-3ABD-E84F-A3AD-5AB1C81EF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861" y="1169713"/>
            <a:ext cx="3374393" cy="523821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C9101B7-9C13-0746-8539-A729CAB9C52F}"/>
              </a:ext>
            </a:extLst>
          </p:cNvPr>
          <p:cNvSpPr txBox="1"/>
          <p:nvPr/>
        </p:nvSpPr>
        <p:spPr>
          <a:xfrm>
            <a:off x="10662375" y="1959416"/>
            <a:ext cx="132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laptop</a:t>
            </a:r>
            <a:endParaRPr kumimoji="1" lang="en-US" altLang="ko-Kore-KR" sz="1200" dirty="0"/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1280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9831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E1A700C9-A8B4-E94A-ACCB-5347035F048E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5" name="사각형: 잘린 한쪽 모서리 2">
            <a:extLst>
              <a:ext uri="{FF2B5EF4-FFF2-40B4-BE49-F238E27FC236}">
                <a16:creationId xmlns:a16="http://schemas.microsoft.com/office/drawing/2014/main" id="{AA2E977B-64EA-2546-8CA2-E02173D7168F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8" name="사각형: 잘린 한쪽 모서리 2">
            <a:extLst>
              <a:ext uri="{FF2B5EF4-FFF2-40B4-BE49-F238E27FC236}">
                <a16:creationId xmlns:a16="http://schemas.microsoft.com/office/drawing/2014/main" id="{BDAF3619-6DBA-2A4A-9511-FE12EC3E06EE}"/>
              </a:ext>
            </a:extLst>
          </p:cNvPr>
          <p:cNvSpPr/>
          <p:nvPr/>
        </p:nvSpPr>
        <p:spPr>
          <a:xfrm>
            <a:off x="5961950" y="13462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9" name="사각형: 잘린 한쪽 모서리 2">
            <a:extLst>
              <a:ext uri="{FF2B5EF4-FFF2-40B4-BE49-F238E27FC236}">
                <a16:creationId xmlns:a16="http://schemas.microsoft.com/office/drawing/2014/main" id="{B3FB03AB-D5B8-8244-A149-278133406A5C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0" name="사각형: 잘린 한쪽 모서리 2">
            <a:extLst>
              <a:ext uri="{FF2B5EF4-FFF2-40B4-BE49-F238E27FC236}">
                <a16:creationId xmlns:a16="http://schemas.microsoft.com/office/drawing/2014/main" id="{C1CA12F3-67E2-F642-8741-E4C48BB4E6E6}"/>
              </a:ext>
            </a:extLst>
          </p:cNvPr>
          <p:cNvSpPr/>
          <p:nvPr/>
        </p:nvSpPr>
        <p:spPr>
          <a:xfrm>
            <a:off x="492984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1" name="사각형: 잘린 한쪽 모서리 2">
            <a:extLst>
              <a:ext uri="{FF2B5EF4-FFF2-40B4-BE49-F238E27FC236}">
                <a16:creationId xmlns:a16="http://schemas.microsoft.com/office/drawing/2014/main" id="{274DDE0F-5F32-EE40-9E89-43B86DA3618B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2" name="사각형: 잘린 한쪽 모서리 2">
            <a:extLst>
              <a:ext uri="{FF2B5EF4-FFF2-40B4-BE49-F238E27FC236}">
                <a16:creationId xmlns:a16="http://schemas.microsoft.com/office/drawing/2014/main" id="{EA32D1C4-0AA2-FF48-A952-8744549057F3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3" name="사각형: 잘린 한쪽 모서리 2">
            <a:extLst>
              <a:ext uri="{FF2B5EF4-FFF2-40B4-BE49-F238E27FC236}">
                <a16:creationId xmlns:a16="http://schemas.microsoft.com/office/drawing/2014/main" id="{259D708A-4BD2-6B42-807D-9B17EB657F68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subpage_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6-1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A24857-B9B8-DD48-8B46-0EC8864EA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9" y="1343478"/>
            <a:ext cx="3720186" cy="51333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F3C885A-F7CC-994F-AEF2-5C5389AA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71" y="1164517"/>
            <a:ext cx="4757948" cy="52486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9757DFC-35C5-7F4C-AFEE-19875796DC9E}"/>
              </a:ext>
            </a:extLst>
          </p:cNvPr>
          <p:cNvSpPr txBox="1"/>
          <p:nvPr/>
        </p:nvSpPr>
        <p:spPr>
          <a:xfrm>
            <a:off x="4335794" y="1911697"/>
            <a:ext cx="127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pc</a:t>
            </a:r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1440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EA72FC-2585-DE43-AF29-595DE17871CE}"/>
              </a:ext>
            </a:extLst>
          </p:cNvPr>
          <p:cNvSpPr txBox="1"/>
          <p:nvPr/>
        </p:nvSpPr>
        <p:spPr>
          <a:xfrm>
            <a:off x="10484812" y="1906449"/>
            <a:ext cx="127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pcfull</a:t>
            </a:r>
            <a:endParaRPr kumimoji="1" lang="en-US" altLang="ko-Kore-KR" sz="1200" dirty="0"/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1920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714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사각형: 잘린 한쪽 모서리 2">
            <a:extLst>
              <a:ext uri="{FF2B5EF4-FFF2-40B4-BE49-F238E27FC236}">
                <a16:creationId xmlns:a16="http://schemas.microsoft.com/office/drawing/2014/main" id="{0ADDAFB8-8EBE-BB4B-B2B6-3DF6A0749B5D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2" name="사각형: 잘린 한쪽 모서리 2">
            <a:extLst>
              <a:ext uri="{FF2B5EF4-FFF2-40B4-BE49-F238E27FC236}">
                <a16:creationId xmlns:a16="http://schemas.microsoft.com/office/drawing/2014/main" id="{D508495B-8B99-C445-B54B-5EB812414B10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3" name="사각형: 잘린 한쪽 모서리 2">
            <a:extLst>
              <a:ext uri="{FF2B5EF4-FFF2-40B4-BE49-F238E27FC236}">
                <a16:creationId xmlns:a16="http://schemas.microsoft.com/office/drawing/2014/main" id="{ACF36519-9339-8D43-A172-FBF4B7E0E34F}"/>
              </a:ext>
            </a:extLst>
          </p:cNvPr>
          <p:cNvSpPr/>
          <p:nvPr/>
        </p:nvSpPr>
        <p:spPr>
          <a:xfrm>
            <a:off x="5961950" y="13462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4" name="사각형: 잘린 한쪽 모서리 2">
            <a:extLst>
              <a:ext uri="{FF2B5EF4-FFF2-40B4-BE49-F238E27FC236}">
                <a16:creationId xmlns:a16="http://schemas.microsoft.com/office/drawing/2014/main" id="{FBE79C4F-E51F-064A-A0C5-5E55741719FC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05" name="사각형: 잘린 한쪽 모서리 2">
            <a:extLst>
              <a:ext uri="{FF2B5EF4-FFF2-40B4-BE49-F238E27FC236}">
                <a16:creationId xmlns:a16="http://schemas.microsoft.com/office/drawing/2014/main" id="{E0FC30A0-3007-7B43-B7E8-6B8B4C6A97F6}"/>
              </a:ext>
            </a:extLst>
          </p:cNvPr>
          <p:cNvSpPr/>
          <p:nvPr/>
        </p:nvSpPr>
        <p:spPr>
          <a:xfrm>
            <a:off x="492984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6" name="사각형: 잘린 한쪽 모서리 2">
            <a:extLst>
              <a:ext uri="{FF2B5EF4-FFF2-40B4-BE49-F238E27FC236}">
                <a16:creationId xmlns:a16="http://schemas.microsoft.com/office/drawing/2014/main" id="{546004E5-A737-3943-BB27-A2BF9582CBC9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7" name="사각형: 잘린 한쪽 모서리 2">
            <a:extLst>
              <a:ext uri="{FF2B5EF4-FFF2-40B4-BE49-F238E27FC236}">
                <a16:creationId xmlns:a16="http://schemas.microsoft.com/office/drawing/2014/main" id="{AB3F63B0-5D43-1749-BB69-BECAEDAAB6E0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08" name="사각형: 잘린 한쪽 모서리 2">
            <a:extLst>
              <a:ext uri="{FF2B5EF4-FFF2-40B4-BE49-F238E27FC236}">
                <a16:creationId xmlns:a16="http://schemas.microsoft.com/office/drawing/2014/main" id="{DD74E692-438E-7D44-99A3-D211B2B8266A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Subpage_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상품페이지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6-2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07F671-9AB8-9748-B6C5-DACF8CF8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7" y="1360967"/>
            <a:ext cx="1624247" cy="5080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1B150B-2760-9B48-8F7E-B34CA6291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116" y="1360967"/>
            <a:ext cx="1774258" cy="50802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248F23C-EFFA-FE41-B2DF-8416F2E69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151" y="1183846"/>
            <a:ext cx="2301152" cy="52099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CA6A13-2C90-9E4A-A311-1004F33B7D96}"/>
              </a:ext>
            </a:extLst>
          </p:cNvPr>
          <p:cNvSpPr txBox="1"/>
          <p:nvPr/>
        </p:nvSpPr>
        <p:spPr>
          <a:xfrm>
            <a:off x="2094614" y="1454544"/>
            <a:ext cx="1161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Smartphone</a:t>
            </a:r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ore-KR" sz="1200" dirty="0"/>
              <a:t>320px</a:t>
            </a:r>
            <a:endParaRPr kumimoji="1" lang="ko-Kore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3BDF6E-83DA-E049-93F4-6988ED948AF7}"/>
              </a:ext>
            </a:extLst>
          </p:cNvPr>
          <p:cNvSpPr txBox="1"/>
          <p:nvPr/>
        </p:nvSpPr>
        <p:spPr>
          <a:xfrm>
            <a:off x="5852050" y="1557994"/>
            <a:ext cx="1161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tablet</a:t>
            </a:r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768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6D6D81-D5E3-4B49-A4BE-952F68704471}"/>
              </a:ext>
            </a:extLst>
          </p:cNvPr>
          <p:cNvSpPr txBox="1"/>
          <p:nvPr/>
        </p:nvSpPr>
        <p:spPr>
          <a:xfrm>
            <a:off x="10277293" y="1557994"/>
            <a:ext cx="132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laptop</a:t>
            </a:r>
            <a:endParaRPr kumimoji="1" lang="en-US" altLang="ko-Kore-KR" sz="1200" dirty="0"/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1280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3666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잘린 한쪽 모서리 2">
            <a:extLst>
              <a:ext uri="{FF2B5EF4-FFF2-40B4-BE49-F238E27FC236}">
                <a16:creationId xmlns:a16="http://schemas.microsoft.com/office/drawing/2014/main" id="{42DCEBCD-CB8E-9F4E-95C7-1B1EA1613EBC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9" name="사각형: 잘린 한쪽 모서리 2">
            <a:extLst>
              <a:ext uri="{FF2B5EF4-FFF2-40B4-BE49-F238E27FC236}">
                <a16:creationId xmlns:a16="http://schemas.microsoft.com/office/drawing/2014/main" id="{295889AB-04BA-EE46-A24C-C68EE7D781A3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9" name="사각형: 잘린 한쪽 모서리 2">
            <a:extLst>
              <a:ext uri="{FF2B5EF4-FFF2-40B4-BE49-F238E27FC236}">
                <a16:creationId xmlns:a16="http://schemas.microsoft.com/office/drawing/2014/main" id="{11BB26BF-835B-9F46-AC87-3C160FCAA318}"/>
              </a:ext>
            </a:extLst>
          </p:cNvPr>
          <p:cNvSpPr/>
          <p:nvPr/>
        </p:nvSpPr>
        <p:spPr>
          <a:xfrm>
            <a:off x="5961950" y="13462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7" name="사각형: 잘린 한쪽 모서리 2">
            <a:extLst>
              <a:ext uri="{FF2B5EF4-FFF2-40B4-BE49-F238E27FC236}">
                <a16:creationId xmlns:a16="http://schemas.microsoft.com/office/drawing/2014/main" id="{9DB571F5-E8BC-244F-AF15-12C1B61F77D2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1" name="사각형: 잘린 한쪽 모서리 2">
            <a:extLst>
              <a:ext uri="{FF2B5EF4-FFF2-40B4-BE49-F238E27FC236}">
                <a16:creationId xmlns:a16="http://schemas.microsoft.com/office/drawing/2014/main" id="{F368647B-3C58-8B43-A52B-E99C7FC354A2}"/>
              </a:ext>
            </a:extLst>
          </p:cNvPr>
          <p:cNvSpPr/>
          <p:nvPr/>
        </p:nvSpPr>
        <p:spPr>
          <a:xfrm>
            <a:off x="492984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2" name="사각형: 잘린 한쪽 모서리 2">
            <a:extLst>
              <a:ext uri="{FF2B5EF4-FFF2-40B4-BE49-F238E27FC236}">
                <a16:creationId xmlns:a16="http://schemas.microsoft.com/office/drawing/2014/main" id="{18C56ABD-C8E1-DD40-AB1C-8E43EB000312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3" name="사각형: 잘린 한쪽 모서리 2">
            <a:extLst>
              <a:ext uri="{FF2B5EF4-FFF2-40B4-BE49-F238E27FC236}">
                <a16:creationId xmlns:a16="http://schemas.microsoft.com/office/drawing/2014/main" id="{C2C66E26-8ECA-E64E-975C-37A1A319AA8E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4" name="사각형: 잘린 한쪽 모서리 2">
            <a:extLst>
              <a:ext uri="{FF2B5EF4-FFF2-40B4-BE49-F238E27FC236}">
                <a16:creationId xmlns:a16="http://schemas.microsoft.com/office/drawing/2014/main" id="{493A4D8D-4CEE-9E49-8913-3C08D93BCC91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0705C0-C5D8-484A-A0F8-6872D6360B1E}"/>
              </a:ext>
            </a:extLst>
          </p:cNvPr>
          <p:cNvSpPr/>
          <p:nvPr/>
        </p:nvSpPr>
        <p:spPr>
          <a:xfrm>
            <a:off x="324232" y="724058"/>
            <a:ext cx="11543522" cy="598986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3E9F1E-F47E-0E40-AAA2-37041778DD4C}"/>
              </a:ext>
            </a:extLst>
          </p:cNvPr>
          <p:cNvSpPr/>
          <p:nvPr/>
        </p:nvSpPr>
        <p:spPr>
          <a:xfrm>
            <a:off x="324232" y="6540507"/>
            <a:ext cx="11543522" cy="17341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876078-719B-F643-9E2C-D85F9E644CB7}"/>
              </a:ext>
            </a:extLst>
          </p:cNvPr>
          <p:cNvGrpSpPr/>
          <p:nvPr/>
        </p:nvGrpSpPr>
        <p:grpSpPr>
          <a:xfrm>
            <a:off x="474156" y="6578299"/>
            <a:ext cx="108058" cy="111705"/>
            <a:chOff x="512263" y="6446883"/>
            <a:chExt cx="108058" cy="108058"/>
          </a:xfrm>
        </p:grpSpPr>
        <p:sp>
          <p:nvSpPr>
            <p:cNvPr id="17" name="원호 24">
              <a:extLst>
                <a:ext uri="{FF2B5EF4-FFF2-40B4-BE49-F238E27FC236}">
                  <a16:creationId xmlns:a16="http://schemas.microsoft.com/office/drawing/2014/main" id="{8208DBAB-701A-804D-A5DE-7B7C95399874}"/>
                </a:ext>
              </a:extLst>
            </p:cNvPr>
            <p:cNvSpPr/>
            <p:nvPr/>
          </p:nvSpPr>
          <p:spPr>
            <a:xfrm>
              <a:off x="512263" y="6446883"/>
              <a:ext cx="108058" cy="108058"/>
            </a:xfrm>
            <a:prstGeom prst="arc">
              <a:avLst>
                <a:gd name="adj1" fmla="val 9291288"/>
                <a:gd name="adj2" fmla="val 1910320"/>
              </a:avLst>
            </a:prstGeom>
            <a:ln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D271CF7-BA78-2449-A725-9B4F524F55D8}"/>
                </a:ext>
              </a:extLst>
            </p:cNvPr>
            <p:cNvGrpSpPr/>
            <p:nvPr/>
          </p:nvGrpSpPr>
          <p:grpSpPr>
            <a:xfrm>
              <a:off x="530117" y="6447922"/>
              <a:ext cx="67401" cy="86228"/>
              <a:chOff x="1497697" y="3897085"/>
              <a:chExt cx="185069" cy="236765"/>
            </a:xfrm>
          </p:grpSpPr>
          <p:sp>
            <p:nvSpPr>
              <p:cNvPr id="19" name="사다리꼴 20">
                <a:extLst>
                  <a:ext uri="{FF2B5EF4-FFF2-40B4-BE49-F238E27FC236}">
                    <a16:creationId xmlns:a16="http://schemas.microsoft.com/office/drawing/2014/main" id="{309086A2-CB76-A144-AB67-BEDFB47D4489}"/>
                  </a:ext>
                </a:extLst>
              </p:cNvPr>
              <p:cNvSpPr/>
              <p:nvPr/>
            </p:nvSpPr>
            <p:spPr>
              <a:xfrm>
                <a:off x="1497698" y="4015468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0" name="사다리꼴 21">
                <a:extLst>
                  <a:ext uri="{FF2B5EF4-FFF2-40B4-BE49-F238E27FC236}">
                    <a16:creationId xmlns:a16="http://schemas.microsoft.com/office/drawing/2014/main" id="{BCE3FA3F-138F-FA4F-853D-445791075CB0}"/>
                  </a:ext>
                </a:extLst>
              </p:cNvPr>
              <p:cNvSpPr/>
              <p:nvPr/>
            </p:nvSpPr>
            <p:spPr>
              <a:xfrm rot="10800000">
                <a:off x="1497697" y="3897085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Subpage_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상품페이지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6-2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1D1550-2A37-B040-8B4B-2BBF5A4F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67" y="1329890"/>
            <a:ext cx="2561974" cy="5155972"/>
          </a:xfrm>
          <a:prstGeom prst="rect">
            <a:avLst/>
          </a:prstGeom>
        </p:spPr>
      </p:pic>
      <p:pic>
        <p:nvPicPr>
          <p:cNvPr id="23" name="그림 2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5D6B5A7-2B73-EB40-8205-4DB989A8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516" y="990347"/>
            <a:ext cx="3640921" cy="54955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2B20217-AC48-144D-AA4C-77404F0FB8C7}"/>
              </a:ext>
            </a:extLst>
          </p:cNvPr>
          <p:cNvSpPr txBox="1"/>
          <p:nvPr/>
        </p:nvSpPr>
        <p:spPr>
          <a:xfrm>
            <a:off x="3532172" y="1677367"/>
            <a:ext cx="127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pc</a:t>
            </a:r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1440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1E3666-3F26-B74F-8D2A-63160FA4F9E6}"/>
              </a:ext>
            </a:extLst>
          </p:cNvPr>
          <p:cNvSpPr txBox="1"/>
          <p:nvPr/>
        </p:nvSpPr>
        <p:spPr>
          <a:xfrm>
            <a:off x="9874951" y="1621322"/>
            <a:ext cx="127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pcfull</a:t>
            </a:r>
            <a:endParaRPr kumimoji="1" lang="en-US" altLang="ko-Kore-KR" sz="1200" dirty="0"/>
          </a:p>
          <a:p>
            <a:r>
              <a:rPr kumimoji="1" lang="ko-KR" altLang="en-US" sz="1200" dirty="0"/>
              <a:t>사이즈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1920</a:t>
            </a:r>
            <a:r>
              <a:rPr kumimoji="1" lang="en-US" altLang="ko-Kore-KR" sz="1200" dirty="0"/>
              <a:t>px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261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사각형: 잘린 한쪽 모서리 2">
            <a:extLst>
              <a:ext uri="{FF2B5EF4-FFF2-40B4-BE49-F238E27FC236}">
                <a16:creationId xmlns:a16="http://schemas.microsoft.com/office/drawing/2014/main" id="{E8960A85-96F0-2848-864A-DEA043CB0964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" name="사각형: 잘린 한쪽 모서리 2">
            <a:extLst>
              <a:ext uri="{FF2B5EF4-FFF2-40B4-BE49-F238E27FC236}">
                <a16:creationId xmlns:a16="http://schemas.microsoft.com/office/drawing/2014/main" id="{58CBF7EF-65B6-234D-8847-E6397F712A51}"/>
              </a:ext>
            </a:extLst>
          </p:cNvPr>
          <p:cNvSpPr/>
          <p:nvPr/>
        </p:nvSpPr>
        <p:spPr>
          <a:xfrm>
            <a:off x="6968190" y="171303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9" name="사각형: 잘린 한쪽 모서리 2">
            <a:extLst>
              <a:ext uri="{FF2B5EF4-FFF2-40B4-BE49-F238E27FC236}">
                <a16:creationId xmlns:a16="http://schemas.microsoft.com/office/drawing/2014/main" id="{03CCB89E-B3AE-A648-8B70-7E31F9ED0961}"/>
              </a:ext>
            </a:extLst>
          </p:cNvPr>
          <p:cNvSpPr/>
          <p:nvPr/>
        </p:nvSpPr>
        <p:spPr>
          <a:xfrm>
            <a:off x="5943709" y="205508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6" name="사각형: 잘린 한쪽 모서리 2">
            <a:extLst>
              <a:ext uri="{FF2B5EF4-FFF2-40B4-BE49-F238E27FC236}">
                <a16:creationId xmlns:a16="http://schemas.microsoft.com/office/drawing/2014/main" id="{207C37F6-C21A-2C4B-AD93-84D884AB4CBE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0" name="사각형: 잘린 한쪽 모서리 2">
            <a:extLst>
              <a:ext uri="{FF2B5EF4-FFF2-40B4-BE49-F238E27FC236}">
                <a16:creationId xmlns:a16="http://schemas.microsoft.com/office/drawing/2014/main" id="{5F28EA01-CD03-7744-8E02-2879DB28A6A1}"/>
              </a:ext>
            </a:extLst>
          </p:cNvPr>
          <p:cNvSpPr/>
          <p:nvPr/>
        </p:nvSpPr>
        <p:spPr>
          <a:xfrm>
            <a:off x="492984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71" name="사각형: 잘린 한쪽 모서리 2">
            <a:extLst>
              <a:ext uri="{FF2B5EF4-FFF2-40B4-BE49-F238E27FC236}">
                <a16:creationId xmlns:a16="http://schemas.microsoft.com/office/drawing/2014/main" id="{175A88B0-AE49-2B4E-9F5A-B1F8D231D23F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72" name="사각형: 잘린 한쪽 모서리 2">
            <a:extLst>
              <a:ext uri="{FF2B5EF4-FFF2-40B4-BE49-F238E27FC236}">
                <a16:creationId xmlns:a16="http://schemas.microsoft.com/office/drawing/2014/main" id="{B4A392F3-16ED-C24E-A077-302A0354E1F9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73" name="사각형: 잘린 한쪽 모서리 2">
            <a:extLst>
              <a:ext uri="{FF2B5EF4-FFF2-40B4-BE49-F238E27FC236}">
                <a16:creationId xmlns:a16="http://schemas.microsoft.com/office/drawing/2014/main" id="{A3ADBC7A-4B19-9948-B9BF-60FE499C023A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0705C0-C5D8-484A-A0F8-6872D6360B1E}"/>
              </a:ext>
            </a:extLst>
          </p:cNvPr>
          <p:cNvSpPr/>
          <p:nvPr/>
        </p:nvSpPr>
        <p:spPr>
          <a:xfrm>
            <a:off x="324232" y="724058"/>
            <a:ext cx="11543522" cy="598986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3E9F1E-F47E-0E40-AAA2-37041778DD4C}"/>
              </a:ext>
            </a:extLst>
          </p:cNvPr>
          <p:cNvSpPr/>
          <p:nvPr/>
        </p:nvSpPr>
        <p:spPr>
          <a:xfrm>
            <a:off x="324232" y="6540507"/>
            <a:ext cx="11543522" cy="17341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876078-719B-F643-9E2C-D85F9E644CB7}"/>
              </a:ext>
            </a:extLst>
          </p:cNvPr>
          <p:cNvGrpSpPr/>
          <p:nvPr/>
        </p:nvGrpSpPr>
        <p:grpSpPr>
          <a:xfrm>
            <a:off x="474156" y="6578299"/>
            <a:ext cx="108058" cy="111705"/>
            <a:chOff x="512263" y="6446883"/>
            <a:chExt cx="108058" cy="108058"/>
          </a:xfrm>
        </p:grpSpPr>
        <p:sp>
          <p:nvSpPr>
            <p:cNvPr id="17" name="원호 24">
              <a:extLst>
                <a:ext uri="{FF2B5EF4-FFF2-40B4-BE49-F238E27FC236}">
                  <a16:creationId xmlns:a16="http://schemas.microsoft.com/office/drawing/2014/main" id="{8208DBAB-701A-804D-A5DE-7B7C95399874}"/>
                </a:ext>
              </a:extLst>
            </p:cNvPr>
            <p:cNvSpPr/>
            <p:nvPr/>
          </p:nvSpPr>
          <p:spPr>
            <a:xfrm>
              <a:off x="512263" y="6446883"/>
              <a:ext cx="108058" cy="108058"/>
            </a:xfrm>
            <a:prstGeom prst="arc">
              <a:avLst>
                <a:gd name="adj1" fmla="val 9291288"/>
                <a:gd name="adj2" fmla="val 1910320"/>
              </a:avLst>
            </a:prstGeom>
            <a:ln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D271CF7-BA78-2449-A725-9B4F524F55D8}"/>
                </a:ext>
              </a:extLst>
            </p:cNvPr>
            <p:cNvGrpSpPr/>
            <p:nvPr/>
          </p:nvGrpSpPr>
          <p:grpSpPr>
            <a:xfrm>
              <a:off x="530117" y="6447922"/>
              <a:ext cx="67401" cy="86228"/>
              <a:chOff x="1497697" y="3897085"/>
              <a:chExt cx="185069" cy="236765"/>
            </a:xfrm>
          </p:grpSpPr>
          <p:sp>
            <p:nvSpPr>
              <p:cNvPr id="19" name="사다리꼴 20">
                <a:extLst>
                  <a:ext uri="{FF2B5EF4-FFF2-40B4-BE49-F238E27FC236}">
                    <a16:creationId xmlns:a16="http://schemas.microsoft.com/office/drawing/2014/main" id="{309086A2-CB76-A144-AB67-BEDFB47D4489}"/>
                  </a:ext>
                </a:extLst>
              </p:cNvPr>
              <p:cNvSpPr/>
              <p:nvPr/>
            </p:nvSpPr>
            <p:spPr>
              <a:xfrm>
                <a:off x="1497698" y="4015468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0" name="사다리꼴 21">
                <a:extLst>
                  <a:ext uri="{FF2B5EF4-FFF2-40B4-BE49-F238E27FC236}">
                    <a16:creationId xmlns:a16="http://schemas.microsoft.com/office/drawing/2014/main" id="{BCE3FA3F-138F-FA4F-853D-445791075CB0}"/>
                  </a:ext>
                </a:extLst>
              </p:cNvPr>
              <p:cNvSpPr/>
              <p:nvPr/>
            </p:nvSpPr>
            <p:spPr>
              <a:xfrm rot="10800000">
                <a:off x="1497697" y="3897085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 구현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이동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6-3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3557AAE-7E82-EC45-83AF-2B9F693E8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24" b="72465"/>
          <a:stretch/>
        </p:blipFill>
        <p:spPr>
          <a:xfrm>
            <a:off x="582214" y="1713097"/>
            <a:ext cx="4458355" cy="2801244"/>
          </a:xfrm>
          <a:prstGeom prst="rect">
            <a:avLst/>
          </a:prstGeom>
        </p:spPr>
      </p:pic>
      <p:pic>
        <p:nvPicPr>
          <p:cNvPr id="32" name="그래픽 31" descr="커서 단색으로 채워진">
            <a:extLst>
              <a:ext uri="{FF2B5EF4-FFF2-40B4-BE49-F238E27FC236}">
                <a16:creationId xmlns:a16="http://schemas.microsoft.com/office/drawing/2014/main" id="{8A1E9313-507D-7F4E-946D-F4D9EFBD8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1529" y="1757854"/>
            <a:ext cx="279357" cy="2793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A6B9366-D344-9044-AC51-885240FDFE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2186"/>
          <a:stretch/>
        </p:blipFill>
        <p:spPr>
          <a:xfrm>
            <a:off x="582214" y="4574274"/>
            <a:ext cx="4458355" cy="1221698"/>
          </a:xfrm>
          <a:prstGeom prst="rect">
            <a:avLst/>
          </a:prstGeom>
        </p:spPr>
      </p:pic>
      <p:pic>
        <p:nvPicPr>
          <p:cNvPr id="34" name="그래픽 33" descr="커서 단색으로 채워진">
            <a:extLst>
              <a:ext uri="{FF2B5EF4-FFF2-40B4-BE49-F238E27FC236}">
                <a16:creationId xmlns:a16="http://schemas.microsoft.com/office/drawing/2014/main" id="{DDBA8903-27F0-024F-8ADE-9A1D2829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422" y="4703195"/>
            <a:ext cx="279357" cy="279357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134AD189-4A70-F245-B421-98CF350785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21" t="11014" r="5804" b="6088"/>
          <a:stretch/>
        </p:blipFill>
        <p:spPr>
          <a:xfrm>
            <a:off x="5225059" y="1416101"/>
            <a:ext cx="4475950" cy="4112829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53D6BC3-F202-C148-896E-4B64A77F4D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94" t="8812" r="13392" b="6319"/>
          <a:stretch/>
        </p:blipFill>
        <p:spPr>
          <a:xfrm>
            <a:off x="9701009" y="883225"/>
            <a:ext cx="2005324" cy="4342891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8AB0ED4A-E795-7C47-A598-DB6D7097054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552" t="28353" r="10194" b="23211"/>
          <a:stretch/>
        </p:blipFill>
        <p:spPr>
          <a:xfrm>
            <a:off x="6736907" y="5200427"/>
            <a:ext cx="4238981" cy="13778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74402-581B-F74F-8FF5-14B1907491E7}"/>
              </a:ext>
            </a:extLst>
          </p:cNvPr>
          <p:cNvSpPr txBox="1"/>
          <p:nvPr/>
        </p:nvSpPr>
        <p:spPr>
          <a:xfrm>
            <a:off x="8271076" y="3568156"/>
            <a:ext cx="746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solidFill>
                  <a:schemeClr val="bg1"/>
                </a:solidFill>
              </a:rPr>
              <a:t>html</a:t>
            </a:r>
            <a:endParaRPr kumimoji="1" lang="ko-Kore-KR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22D2F5-72DD-A54D-AA29-7BB516222B7D}"/>
              </a:ext>
            </a:extLst>
          </p:cNvPr>
          <p:cNvSpPr txBox="1"/>
          <p:nvPr/>
        </p:nvSpPr>
        <p:spPr>
          <a:xfrm>
            <a:off x="9874832" y="5611343"/>
            <a:ext cx="746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 err="1">
                <a:solidFill>
                  <a:schemeClr val="bg1"/>
                </a:solidFill>
              </a:rPr>
              <a:t>js</a:t>
            </a:r>
            <a:endParaRPr kumimoji="1" lang="ko-Kore-KR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8086-BB2C-AA46-A8D0-42E51232DE54}"/>
              </a:ext>
            </a:extLst>
          </p:cNvPr>
          <p:cNvSpPr txBox="1"/>
          <p:nvPr/>
        </p:nvSpPr>
        <p:spPr>
          <a:xfrm>
            <a:off x="10959353" y="4282273"/>
            <a:ext cx="746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 err="1">
                <a:solidFill>
                  <a:schemeClr val="bg1"/>
                </a:solidFill>
              </a:rPr>
              <a:t>css</a:t>
            </a:r>
            <a:endParaRPr kumimoji="1" lang="ko-Kore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61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잘린 한쪽 모서리 2">
            <a:extLst>
              <a:ext uri="{FF2B5EF4-FFF2-40B4-BE49-F238E27FC236}">
                <a16:creationId xmlns:a16="http://schemas.microsoft.com/office/drawing/2014/main" id="{8D66ED5D-07B4-2C47-BAB8-DC6A47D3539B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7" name="사각형: 잘린 한쪽 모서리 2">
            <a:extLst>
              <a:ext uri="{FF2B5EF4-FFF2-40B4-BE49-F238E27FC236}">
                <a16:creationId xmlns:a16="http://schemas.microsoft.com/office/drawing/2014/main" id="{688B0BB1-1385-1441-A06E-2F93CF08D539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9" name="사각형: 잘린 한쪽 모서리 2">
            <a:extLst>
              <a:ext uri="{FF2B5EF4-FFF2-40B4-BE49-F238E27FC236}">
                <a16:creationId xmlns:a16="http://schemas.microsoft.com/office/drawing/2014/main" id="{7A2122FE-972A-0F4C-8387-63DEFB29C91B}"/>
              </a:ext>
            </a:extLst>
          </p:cNvPr>
          <p:cNvSpPr/>
          <p:nvPr/>
        </p:nvSpPr>
        <p:spPr>
          <a:xfrm>
            <a:off x="6968190" y="171303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50" name="사각형: 잘린 한쪽 모서리 2">
            <a:extLst>
              <a:ext uri="{FF2B5EF4-FFF2-40B4-BE49-F238E27FC236}">
                <a16:creationId xmlns:a16="http://schemas.microsoft.com/office/drawing/2014/main" id="{21F00D85-A999-8542-A3D1-5B51C1EF27D2}"/>
              </a:ext>
            </a:extLst>
          </p:cNvPr>
          <p:cNvSpPr/>
          <p:nvPr/>
        </p:nvSpPr>
        <p:spPr>
          <a:xfrm>
            <a:off x="5943709" y="205508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51" name="사각형: 잘린 한쪽 모서리 2">
            <a:extLst>
              <a:ext uri="{FF2B5EF4-FFF2-40B4-BE49-F238E27FC236}">
                <a16:creationId xmlns:a16="http://schemas.microsoft.com/office/drawing/2014/main" id="{1CACDBAF-FD65-EE46-8A98-5789EB66A91E}"/>
              </a:ext>
            </a:extLst>
          </p:cNvPr>
          <p:cNvSpPr/>
          <p:nvPr/>
        </p:nvSpPr>
        <p:spPr>
          <a:xfrm>
            <a:off x="492984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52" name="사각형: 잘린 한쪽 모서리 2">
            <a:extLst>
              <a:ext uri="{FF2B5EF4-FFF2-40B4-BE49-F238E27FC236}">
                <a16:creationId xmlns:a16="http://schemas.microsoft.com/office/drawing/2014/main" id="{AFD4794C-1D1D-5443-BDA7-17939E3BAAEA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53" name="사각형: 잘린 한쪽 모서리 2">
            <a:extLst>
              <a:ext uri="{FF2B5EF4-FFF2-40B4-BE49-F238E27FC236}">
                <a16:creationId xmlns:a16="http://schemas.microsoft.com/office/drawing/2014/main" id="{A9F01322-A450-2545-8A61-F2914CCD9566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4" name="사각형: 잘린 한쪽 모서리 2">
            <a:extLst>
              <a:ext uri="{FF2B5EF4-FFF2-40B4-BE49-F238E27FC236}">
                <a16:creationId xmlns:a16="http://schemas.microsoft.com/office/drawing/2014/main" id="{FB2E2DA8-23CE-C24E-BCE8-58F7DB734834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231234" y="704075"/>
            <a:ext cx="11729531" cy="6044673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 구현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기능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6-3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287B5BFE-71A6-6648-815D-4B74A623F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4" t="10198" r="9827" b="7296"/>
          <a:stretch/>
        </p:blipFill>
        <p:spPr>
          <a:xfrm>
            <a:off x="344150" y="1317890"/>
            <a:ext cx="3105510" cy="4682280"/>
          </a:xfrm>
          <a:prstGeom prst="rect">
            <a:avLst/>
          </a:prstGeom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E1B6E0FD-D821-864B-9841-8135510A0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4" t="13517" r="15375" b="8999"/>
          <a:stretch/>
        </p:blipFill>
        <p:spPr>
          <a:xfrm>
            <a:off x="2330044" y="1574457"/>
            <a:ext cx="2625762" cy="4688318"/>
          </a:xfrm>
          <a:prstGeom prst="rect">
            <a:avLst/>
          </a:prstGeom>
        </p:spPr>
      </p:pic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7F62608A-6611-7543-BEE4-286277F69B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46" t="9649" r="11388" b="6425"/>
          <a:stretch/>
        </p:blipFill>
        <p:spPr>
          <a:xfrm>
            <a:off x="4439995" y="1371715"/>
            <a:ext cx="2828135" cy="468227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69C367F-49EE-F54E-B316-44BCE9D65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683" y="1016042"/>
            <a:ext cx="4872734" cy="3089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F306194-7BED-9F41-8C9E-AD4AF3B87A51}"/>
              </a:ext>
            </a:extLst>
          </p:cNvPr>
          <p:cNvSpPr txBox="1"/>
          <p:nvPr/>
        </p:nvSpPr>
        <p:spPr>
          <a:xfrm>
            <a:off x="1798753" y="2109486"/>
            <a:ext cx="746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solidFill>
                  <a:schemeClr val="bg1"/>
                </a:solidFill>
              </a:rPr>
              <a:t>html</a:t>
            </a:r>
            <a:endParaRPr kumimoji="1" lang="ko-Kore-KR" alt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F5572-94B6-C543-B872-75BAFC5FB935}"/>
              </a:ext>
            </a:extLst>
          </p:cNvPr>
          <p:cNvSpPr txBox="1"/>
          <p:nvPr/>
        </p:nvSpPr>
        <p:spPr>
          <a:xfrm>
            <a:off x="5768805" y="2749202"/>
            <a:ext cx="746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 err="1">
                <a:solidFill>
                  <a:schemeClr val="bg1"/>
                </a:solidFill>
              </a:rPr>
              <a:t>js</a:t>
            </a:r>
            <a:endParaRPr kumimoji="1" lang="ko-Kore-KR" alt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91EE2E-DE96-B445-9204-E3DDD57E285F}"/>
              </a:ext>
            </a:extLst>
          </p:cNvPr>
          <p:cNvSpPr txBox="1"/>
          <p:nvPr/>
        </p:nvSpPr>
        <p:spPr>
          <a:xfrm>
            <a:off x="3588424" y="2749202"/>
            <a:ext cx="746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 err="1">
                <a:solidFill>
                  <a:schemeClr val="bg1"/>
                </a:solidFill>
              </a:rPr>
              <a:t>css</a:t>
            </a:r>
            <a:endParaRPr kumimoji="1" lang="ko-Kore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726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잘린 한쪽 모서리 2">
            <a:extLst>
              <a:ext uri="{FF2B5EF4-FFF2-40B4-BE49-F238E27FC236}">
                <a16:creationId xmlns:a16="http://schemas.microsoft.com/office/drawing/2014/main" id="{09B57F4E-8FE3-DB41-9F66-FA358CC229DF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2381F691-7D4C-6C4B-AA25-9FDD32686FEF}"/>
              </a:ext>
            </a:extLst>
          </p:cNvPr>
          <p:cNvSpPr/>
          <p:nvPr/>
        </p:nvSpPr>
        <p:spPr>
          <a:xfrm>
            <a:off x="7987365" y="171303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7" name="사각형: 잘린 한쪽 모서리 2">
            <a:extLst>
              <a:ext uri="{FF2B5EF4-FFF2-40B4-BE49-F238E27FC236}">
                <a16:creationId xmlns:a16="http://schemas.microsoft.com/office/drawing/2014/main" id="{40EE619D-6FE1-DB4E-91DE-2E0976B972F1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8" name="사각형: 잘린 한쪽 모서리 2">
            <a:extLst>
              <a:ext uri="{FF2B5EF4-FFF2-40B4-BE49-F238E27FC236}">
                <a16:creationId xmlns:a16="http://schemas.microsoft.com/office/drawing/2014/main" id="{28F3EB73-BCF4-8B46-8790-5EAB65FC6075}"/>
              </a:ext>
            </a:extLst>
          </p:cNvPr>
          <p:cNvSpPr/>
          <p:nvPr/>
        </p:nvSpPr>
        <p:spPr>
          <a:xfrm>
            <a:off x="5943709" y="205508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9" name="사각형: 잘린 한쪽 모서리 2">
            <a:extLst>
              <a:ext uri="{FF2B5EF4-FFF2-40B4-BE49-F238E27FC236}">
                <a16:creationId xmlns:a16="http://schemas.microsoft.com/office/drawing/2014/main" id="{F006C3EE-9BBD-0545-A7AF-693D61534ECE}"/>
              </a:ext>
            </a:extLst>
          </p:cNvPr>
          <p:cNvSpPr/>
          <p:nvPr/>
        </p:nvSpPr>
        <p:spPr>
          <a:xfrm>
            <a:off x="492984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0" name="사각형: 잘린 한쪽 모서리 2">
            <a:extLst>
              <a:ext uri="{FF2B5EF4-FFF2-40B4-BE49-F238E27FC236}">
                <a16:creationId xmlns:a16="http://schemas.microsoft.com/office/drawing/2014/main" id="{33C4779D-89D3-DD4A-9207-2FCC1AF60D20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1" name="사각형: 잘린 한쪽 모서리 2">
            <a:extLst>
              <a:ext uri="{FF2B5EF4-FFF2-40B4-BE49-F238E27FC236}">
                <a16:creationId xmlns:a16="http://schemas.microsoft.com/office/drawing/2014/main" id="{50E877EB-D594-EE44-9F8D-080242F23CC9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2" name="사각형: 잘린 한쪽 모서리 2">
            <a:extLst>
              <a:ext uri="{FF2B5EF4-FFF2-40B4-BE49-F238E27FC236}">
                <a16:creationId xmlns:a16="http://schemas.microsoft.com/office/drawing/2014/main" id="{EFC1202F-68A2-FD41-99F7-142937458288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9" y="728782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결과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mainpage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7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6140323-F586-B74F-9D6C-4BF414777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19" b="58139"/>
          <a:stretch/>
        </p:blipFill>
        <p:spPr>
          <a:xfrm>
            <a:off x="1637813" y="1571045"/>
            <a:ext cx="4170367" cy="4032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5D266C0-D939-1240-8090-7C4C6A8B8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94" r="26119"/>
          <a:stretch/>
        </p:blipFill>
        <p:spPr>
          <a:xfrm>
            <a:off x="5961957" y="1579372"/>
            <a:ext cx="3441585" cy="4675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EDE902B-928B-144F-9419-A3F963240FF5}"/>
              </a:ext>
            </a:extLst>
          </p:cNvPr>
          <p:cNvSpPr txBox="1"/>
          <p:nvPr/>
        </p:nvSpPr>
        <p:spPr>
          <a:xfrm>
            <a:off x="9557319" y="1911283"/>
            <a:ext cx="139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pc</a:t>
            </a:r>
          </a:p>
          <a:p>
            <a:r>
              <a:rPr kumimoji="1" lang="ko-KR" altLang="en-US" sz="1400" dirty="0"/>
              <a:t>사이즈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1440</a:t>
            </a:r>
            <a:r>
              <a:rPr kumimoji="1" lang="en-US" altLang="ko-Kore-KR" sz="1400" dirty="0"/>
              <a:t>px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58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>
            <a:extLst>
              <a:ext uri="{FF2B5EF4-FFF2-40B4-BE49-F238E27FC236}">
                <a16:creationId xmlns:a16="http://schemas.microsoft.com/office/drawing/2014/main" id="{C5C03A02-00A2-4E40-9BEE-6BF9E3464915}"/>
              </a:ext>
            </a:extLst>
          </p:cNvPr>
          <p:cNvSpPr/>
          <p:nvPr/>
        </p:nvSpPr>
        <p:spPr>
          <a:xfrm>
            <a:off x="499730" y="308345"/>
            <a:ext cx="11185451" cy="6230678"/>
          </a:xfrm>
          <a:custGeom>
            <a:avLst/>
            <a:gdLst>
              <a:gd name="connsiteX0" fmla="*/ 449035 w 5146758"/>
              <a:gd name="connsiteY0" fmla="*/ 0 h 2664450"/>
              <a:gd name="connsiteX1" fmla="*/ 1289644 w 5146758"/>
              <a:gd name="connsiteY1" fmla="*/ 0 h 2664450"/>
              <a:gd name="connsiteX2" fmla="*/ 1542661 w 5146758"/>
              <a:gd name="connsiteY2" fmla="*/ 310167 h 2664450"/>
              <a:gd name="connsiteX3" fmla="*/ 1542661 w 5146758"/>
              <a:gd name="connsiteY3" fmla="*/ 326572 h 2664450"/>
              <a:gd name="connsiteX4" fmla="*/ 5146758 w 5146758"/>
              <a:gd name="connsiteY4" fmla="*/ 326572 h 2664450"/>
              <a:gd name="connsiteX5" fmla="*/ 5146758 w 5146758"/>
              <a:gd name="connsiteY5" fmla="*/ 2664450 h 2664450"/>
              <a:gd name="connsiteX6" fmla="*/ 0 w 5146758"/>
              <a:gd name="connsiteY6" fmla="*/ 2664450 h 2664450"/>
              <a:gd name="connsiteX7" fmla="*/ 0 w 5146758"/>
              <a:gd name="connsiteY7" fmla="*/ 326572 h 2664450"/>
              <a:gd name="connsiteX8" fmla="*/ 449035 w 5146758"/>
              <a:gd name="connsiteY8" fmla="*/ 326572 h 266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6758" h="2664450">
                <a:moveTo>
                  <a:pt x="449035" y="0"/>
                </a:moveTo>
                <a:lnTo>
                  <a:pt x="1289644" y="0"/>
                </a:lnTo>
                <a:lnTo>
                  <a:pt x="1542661" y="310167"/>
                </a:lnTo>
                <a:lnTo>
                  <a:pt x="1542661" y="326572"/>
                </a:lnTo>
                <a:lnTo>
                  <a:pt x="5146758" y="326572"/>
                </a:lnTo>
                <a:lnTo>
                  <a:pt x="5146758" y="2664450"/>
                </a:lnTo>
                <a:lnTo>
                  <a:pt x="0" y="2664450"/>
                </a:lnTo>
                <a:lnTo>
                  <a:pt x="0" y="326572"/>
                </a:lnTo>
                <a:lnTo>
                  <a:pt x="449035" y="326572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tIns="72000" bIns="0" rtlCol="0" anchor="t">
            <a:noAutofit/>
          </a:bodyPr>
          <a:lstStyle/>
          <a:p>
            <a:pPr>
              <a:defRPr/>
            </a:pP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44C1DC-7845-D64B-915D-0EEBBA61C581}"/>
              </a:ext>
            </a:extLst>
          </p:cNvPr>
          <p:cNvSpPr/>
          <p:nvPr/>
        </p:nvSpPr>
        <p:spPr>
          <a:xfrm>
            <a:off x="1479147" y="1594883"/>
            <a:ext cx="4289434" cy="4795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/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82C903-C8A3-CE4D-9A67-16352630F384}"/>
              </a:ext>
            </a:extLst>
          </p:cNvPr>
          <p:cNvSpPr/>
          <p:nvPr/>
        </p:nvSpPr>
        <p:spPr>
          <a:xfrm>
            <a:off x="5776908" y="1594880"/>
            <a:ext cx="478800" cy="4795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6A6BE5-7C02-7B4B-8E21-BB2FF035FC6C}"/>
              </a:ext>
            </a:extLst>
          </p:cNvPr>
          <p:cNvSpPr/>
          <p:nvPr/>
        </p:nvSpPr>
        <p:spPr>
          <a:xfrm>
            <a:off x="6250593" y="1596736"/>
            <a:ext cx="478800" cy="4795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7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D60EC9-99B9-9143-ADA6-B3F8F8A92FD9}"/>
              </a:ext>
            </a:extLst>
          </p:cNvPr>
          <p:cNvSpPr/>
          <p:nvPr/>
        </p:nvSpPr>
        <p:spPr>
          <a:xfrm>
            <a:off x="6726256" y="1594881"/>
            <a:ext cx="475200" cy="47953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59CB308B-F55F-A14D-9448-C3FA2BE0F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036568"/>
              </p:ext>
            </p:extLst>
          </p:nvPr>
        </p:nvGraphicFramePr>
        <p:xfrm>
          <a:off x="1479146" y="2077331"/>
          <a:ext cx="4289435" cy="3547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407">
                  <a:extLst>
                    <a:ext uri="{9D8B030D-6E8A-4147-A177-3AD203B41FA5}">
                      <a16:colId xmlns:a16="http://schemas.microsoft.com/office/drawing/2014/main" val="365838937"/>
                    </a:ext>
                  </a:extLst>
                </a:gridCol>
                <a:gridCol w="3759028">
                  <a:extLst>
                    <a:ext uri="{9D8B030D-6E8A-4147-A177-3AD203B41FA5}">
                      <a16:colId xmlns:a16="http://schemas.microsoft.com/office/drawing/2014/main" val="2005048234"/>
                    </a:ext>
                  </a:extLst>
                </a:gridCol>
              </a:tblGrid>
              <a:tr h="432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80D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과제 선정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B80D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797128"/>
                  </a:ext>
                </a:extLst>
              </a:tr>
              <a:tr h="432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80D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과제 분석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B80D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921031"/>
                  </a:ext>
                </a:extLst>
              </a:tr>
              <a:tr h="432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80DD"/>
                          </a:solidFill>
                          <a:effectLst/>
                          <a:uLnTx/>
                          <a:uFillTx/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프로젝트 분석 내용 방향성 선정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B80DD"/>
                        </a:solidFill>
                        <a:effectLst/>
                        <a:uLnTx/>
                        <a:uFillTx/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618436"/>
                  </a:ext>
                </a:extLst>
              </a:tr>
              <a:tr h="432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80DD"/>
                          </a:solidFill>
                          <a:effectLst/>
                          <a:uLnTx/>
                          <a:uFillTx/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웹 페이지 구조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B80DD"/>
                        </a:solidFill>
                        <a:effectLst/>
                        <a:uLnTx/>
                        <a:uFillTx/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052603"/>
                  </a:ext>
                </a:extLst>
              </a:tr>
              <a:tr h="454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80DD"/>
                          </a:solidFill>
                          <a:effectLst/>
                          <a:uLnTx/>
                          <a:uFillTx/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스타일 가이드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B80DD"/>
                        </a:solidFill>
                        <a:effectLst/>
                        <a:uLnTx/>
                        <a:uFillTx/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177482"/>
                  </a:ext>
                </a:extLst>
              </a:tr>
              <a:tr h="454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80DD"/>
                          </a:solidFill>
                          <a:effectLst/>
                          <a:uLnTx/>
                          <a:uFillTx/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프로젝트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B80DD"/>
                          </a:solidFill>
                          <a:effectLst/>
                          <a:uLnTx/>
                          <a:uFillTx/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프로토타입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80DD"/>
                          </a:solidFill>
                          <a:effectLst/>
                          <a:uLnTx/>
                          <a:uFillTx/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 제작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B80DD"/>
                        </a:solidFill>
                        <a:effectLst/>
                        <a:uLnTx/>
                        <a:uFillTx/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90583"/>
                  </a:ext>
                </a:extLst>
              </a:tr>
              <a:tr h="454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80DD"/>
                          </a:solidFill>
                          <a:effectLst/>
                          <a:uLnTx/>
                          <a:uFillTx/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웹 페이지 기능 구현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B80DD"/>
                        </a:solidFill>
                        <a:effectLst/>
                        <a:uLnTx/>
                        <a:uFillTx/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295411"/>
                  </a:ext>
                </a:extLst>
              </a:tr>
              <a:tr h="454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B80DD"/>
                          </a:solidFill>
                          <a:effectLst/>
                          <a:uLnTx/>
                          <a:uFillTx/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웹 페이지 결과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B80DD"/>
                        </a:solidFill>
                        <a:effectLst/>
                        <a:uLnTx/>
                        <a:uFillTx/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0093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D542A8-26A4-2144-918D-546FA262728F}"/>
              </a:ext>
            </a:extLst>
          </p:cNvPr>
          <p:cNvSpPr txBox="1"/>
          <p:nvPr/>
        </p:nvSpPr>
        <p:spPr>
          <a:xfrm>
            <a:off x="6747997" y="3251524"/>
            <a:ext cx="3816883" cy="703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>
                <a:latin typeface="+mj-ea"/>
                <a:ea typeface="+mj-ea"/>
              </a:rPr>
              <a:t>사이트명</a:t>
            </a:r>
            <a:r>
              <a:rPr kumimoji="1" lang="ko-KR" altLang="en-US" sz="1400" dirty="0">
                <a:latin typeface="+mj-ea"/>
                <a:ea typeface="+mj-ea"/>
              </a:rPr>
              <a:t> </a:t>
            </a:r>
            <a:r>
              <a:rPr kumimoji="1" lang="en-US" altLang="ko-KR" sz="1400" dirty="0">
                <a:latin typeface="+mj-ea"/>
                <a:ea typeface="+mj-ea"/>
              </a:rPr>
              <a:t>:</a:t>
            </a:r>
            <a:r>
              <a:rPr kumimoji="1" lang="ko-KR" altLang="en-US" sz="1400" dirty="0">
                <a:latin typeface="+mj-ea"/>
                <a:ea typeface="+mj-ea"/>
              </a:rPr>
              <a:t> 오늘의 집</a:t>
            </a:r>
            <a:endParaRPr kumimoji="1"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+mj-ea"/>
                <a:ea typeface="+mj-ea"/>
              </a:rPr>
              <a:t>웹사이트 </a:t>
            </a:r>
            <a:r>
              <a:rPr kumimoji="1" lang="en-US" altLang="ko-KR" sz="1400" dirty="0">
                <a:latin typeface="+mj-ea"/>
                <a:ea typeface="+mj-ea"/>
              </a:rPr>
              <a:t>:</a:t>
            </a:r>
            <a:r>
              <a:rPr kumimoji="1" lang="ko-KR" altLang="en-US" sz="1400" dirty="0">
                <a:latin typeface="+mj-ea"/>
                <a:ea typeface="+mj-ea"/>
              </a:rPr>
              <a:t> </a:t>
            </a:r>
            <a:r>
              <a:rPr lang="en" altLang="ko-Kore-KR" sz="1400" dirty="0">
                <a:hlinkClick r:id="rId2"/>
              </a:rPr>
              <a:t>ohouse-hyunafrontend.vercel.app</a:t>
            </a:r>
            <a:endParaRPr kumimoji="1" lang="ko-Kore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657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잘린 한쪽 모서리 2">
            <a:extLst>
              <a:ext uri="{FF2B5EF4-FFF2-40B4-BE49-F238E27FC236}">
                <a16:creationId xmlns:a16="http://schemas.microsoft.com/office/drawing/2014/main" id="{ADEA97EE-E022-7E4C-800F-BE30462907B7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2" name="사각형: 잘린 한쪽 모서리 2">
            <a:extLst>
              <a:ext uri="{FF2B5EF4-FFF2-40B4-BE49-F238E27FC236}">
                <a16:creationId xmlns:a16="http://schemas.microsoft.com/office/drawing/2014/main" id="{8AC29AD3-B3C0-1648-9480-50241EC4A7BE}"/>
              </a:ext>
            </a:extLst>
          </p:cNvPr>
          <p:cNvSpPr/>
          <p:nvPr/>
        </p:nvSpPr>
        <p:spPr>
          <a:xfrm>
            <a:off x="7987365" y="171303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사각형: 잘린 한쪽 모서리 2">
            <a:extLst>
              <a:ext uri="{FF2B5EF4-FFF2-40B4-BE49-F238E27FC236}">
                <a16:creationId xmlns:a16="http://schemas.microsoft.com/office/drawing/2014/main" id="{4049BCA7-CC98-4945-8A8F-176F69943647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2E369A5F-1C3F-6445-A4FD-7BE9D035A67B}"/>
              </a:ext>
            </a:extLst>
          </p:cNvPr>
          <p:cNvSpPr/>
          <p:nvPr/>
        </p:nvSpPr>
        <p:spPr>
          <a:xfrm>
            <a:off x="5943709" y="205508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7" name="사각형: 잘린 한쪽 모서리 2">
            <a:extLst>
              <a:ext uri="{FF2B5EF4-FFF2-40B4-BE49-F238E27FC236}">
                <a16:creationId xmlns:a16="http://schemas.microsoft.com/office/drawing/2014/main" id="{0B3A9A07-2AEE-AF4D-8896-D506C5FF4B16}"/>
              </a:ext>
            </a:extLst>
          </p:cNvPr>
          <p:cNvSpPr/>
          <p:nvPr/>
        </p:nvSpPr>
        <p:spPr>
          <a:xfrm>
            <a:off x="492984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8" name="사각형: 잘린 한쪽 모서리 2">
            <a:extLst>
              <a:ext uri="{FF2B5EF4-FFF2-40B4-BE49-F238E27FC236}">
                <a16:creationId xmlns:a16="http://schemas.microsoft.com/office/drawing/2014/main" id="{E6060613-2766-E64E-961C-F858CD814D48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9" name="사각형: 잘린 한쪽 모서리 2">
            <a:extLst>
              <a:ext uri="{FF2B5EF4-FFF2-40B4-BE49-F238E27FC236}">
                <a16:creationId xmlns:a16="http://schemas.microsoft.com/office/drawing/2014/main" id="{2F22D3DE-4035-1041-91CD-8A86F0BD7DD1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0" name="사각형: 잘린 한쪽 모서리 2">
            <a:extLst>
              <a:ext uri="{FF2B5EF4-FFF2-40B4-BE49-F238E27FC236}">
                <a16:creationId xmlns:a16="http://schemas.microsoft.com/office/drawing/2014/main" id="{7F6799FB-B1BB-C44F-87FD-CCECC0C5BDB7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결과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_Subpage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7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3D109AD-714F-A74B-9C42-853671400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254" y="1438202"/>
            <a:ext cx="3900509" cy="48377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EDAE47-4B60-3545-AF8B-7E9246161777}"/>
              </a:ext>
            </a:extLst>
          </p:cNvPr>
          <p:cNvSpPr txBox="1"/>
          <p:nvPr/>
        </p:nvSpPr>
        <p:spPr>
          <a:xfrm>
            <a:off x="6968190" y="1709264"/>
            <a:ext cx="139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pc</a:t>
            </a:r>
          </a:p>
          <a:p>
            <a:r>
              <a:rPr kumimoji="1" lang="ko-KR" altLang="en-US" sz="1400" dirty="0"/>
              <a:t>사이즈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1440</a:t>
            </a:r>
            <a:r>
              <a:rPr kumimoji="1" lang="en-US" altLang="ko-Kore-KR" sz="1400" dirty="0"/>
              <a:t>px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14077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잘린 한쪽 모서리 2">
            <a:extLst>
              <a:ext uri="{FF2B5EF4-FFF2-40B4-BE49-F238E27FC236}">
                <a16:creationId xmlns:a16="http://schemas.microsoft.com/office/drawing/2014/main" id="{ADEA97EE-E022-7E4C-800F-BE30462907B7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2" name="사각형: 잘린 한쪽 모서리 2">
            <a:extLst>
              <a:ext uri="{FF2B5EF4-FFF2-40B4-BE49-F238E27FC236}">
                <a16:creationId xmlns:a16="http://schemas.microsoft.com/office/drawing/2014/main" id="{8AC29AD3-B3C0-1648-9480-50241EC4A7BE}"/>
              </a:ext>
            </a:extLst>
          </p:cNvPr>
          <p:cNvSpPr/>
          <p:nvPr/>
        </p:nvSpPr>
        <p:spPr>
          <a:xfrm>
            <a:off x="7987365" y="171303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사각형: 잘린 한쪽 모서리 2">
            <a:extLst>
              <a:ext uri="{FF2B5EF4-FFF2-40B4-BE49-F238E27FC236}">
                <a16:creationId xmlns:a16="http://schemas.microsoft.com/office/drawing/2014/main" id="{4049BCA7-CC98-4945-8A8F-176F69943647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2E369A5F-1C3F-6445-A4FD-7BE9D035A67B}"/>
              </a:ext>
            </a:extLst>
          </p:cNvPr>
          <p:cNvSpPr/>
          <p:nvPr/>
        </p:nvSpPr>
        <p:spPr>
          <a:xfrm>
            <a:off x="5943709" y="205508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7" name="사각형: 잘린 한쪽 모서리 2">
            <a:extLst>
              <a:ext uri="{FF2B5EF4-FFF2-40B4-BE49-F238E27FC236}">
                <a16:creationId xmlns:a16="http://schemas.microsoft.com/office/drawing/2014/main" id="{0B3A9A07-2AEE-AF4D-8896-D506C5FF4B16}"/>
              </a:ext>
            </a:extLst>
          </p:cNvPr>
          <p:cNvSpPr/>
          <p:nvPr/>
        </p:nvSpPr>
        <p:spPr>
          <a:xfrm>
            <a:off x="492984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 가이드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8" name="사각형: 잘린 한쪽 모서리 2">
            <a:extLst>
              <a:ext uri="{FF2B5EF4-FFF2-40B4-BE49-F238E27FC236}">
                <a16:creationId xmlns:a16="http://schemas.microsoft.com/office/drawing/2014/main" id="{E6060613-2766-E64E-961C-F858CD814D48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9" name="사각형: 잘린 한쪽 모서리 2">
            <a:extLst>
              <a:ext uri="{FF2B5EF4-FFF2-40B4-BE49-F238E27FC236}">
                <a16:creationId xmlns:a16="http://schemas.microsoft.com/office/drawing/2014/main" id="{2F22D3DE-4035-1041-91CD-8A86F0BD7DD1}"/>
              </a:ext>
            </a:extLst>
          </p:cNvPr>
          <p:cNvSpPr/>
          <p:nvPr/>
        </p:nvSpPr>
        <p:spPr>
          <a:xfrm>
            <a:off x="2891490" y="194876"/>
            <a:ext cx="1093626" cy="89306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분석 내용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방향성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선정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0" name="사각형: 잘린 한쪽 모서리 2">
            <a:extLst>
              <a:ext uri="{FF2B5EF4-FFF2-40B4-BE49-F238E27FC236}">
                <a16:creationId xmlns:a16="http://schemas.microsoft.com/office/drawing/2014/main" id="{7F6799FB-B1BB-C44F-87FD-CCECC0C5BDB7}"/>
              </a:ext>
            </a:extLst>
          </p:cNvPr>
          <p:cNvSpPr/>
          <p:nvPr/>
        </p:nvSpPr>
        <p:spPr>
          <a:xfrm>
            <a:off x="187231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85B1EA-24A0-CE4C-B069-8E5FB4CD286E}"/>
              </a:ext>
            </a:extLst>
          </p:cNvPr>
          <p:cNvGrpSpPr/>
          <p:nvPr/>
        </p:nvGrpSpPr>
        <p:grpSpPr>
          <a:xfrm>
            <a:off x="324232" y="724058"/>
            <a:ext cx="11543522" cy="5989867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0705C0-C5D8-484A-A0F8-6872D6360B1E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E9F1E-F47E-0E40-AAA2-37041778DD4C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76078-719B-F643-9E2C-D85F9E644CB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17" name="원호 24">
                <a:extLst>
                  <a:ext uri="{FF2B5EF4-FFF2-40B4-BE49-F238E27FC236}">
                    <a16:creationId xmlns:a16="http://schemas.microsoft.com/office/drawing/2014/main" id="{8208DBAB-701A-804D-A5DE-7B7C9539987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D271CF7-BA78-2449-A725-9B4F524F55D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19" name="사다리꼴 20">
                  <a:extLst>
                    <a:ext uri="{FF2B5EF4-FFF2-40B4-BE49-F238E27FC236}">
                      <a16:creationId xmlns:a16="http://schemas.microsoft.com/office/drawing/2014/main" id="{309086A2-CB76-A144-AB67-BEDFB47D4489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사다리꼴 21">
                  <a:extLst>
                    <a:ext uri="{FF2B5EF4-FFF2-40B4-BE49-F238E27FC236}">
                      <a16:creationId xmlns:a16="http://schemas.microsoft.com/office/drawing/2014/main" id="{BCE3FA3F-138F-FA4F-853D-445791075CB0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94F8B1-7CD0-A74E-B0C9-8662868714F4}"/>
              </a:ext>
            </a:extLst>
          </p:cNvPr>
          <p:cNvSpPr/>
          <p:nvPr/>
        </p:nvSpPr>
        <p:spPr>
          <a:xfrm>
            <a:off x="782791" y="934114"/>
            <a:ext cx="3933436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개선사항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A958B-E4C1-CC48-8BEB-7642B7569366}"/>
              </a:ext>
            </a:extLst>
          </p:cNvPr>
          <p:cNvSpPr/>
          <p:nvPr/>
        </p:nvSpPr>
        <p:spPr>
          <a:xfrm>
            <a:off x="4716227" y="934114"/>
            <a:ext cx="28806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98AC50-4481-C34F-92CB-014C6EA98230}"/>
              </a:ext>
            </a:extLst>
          </p:cNvPr>
          <p:cNvSpPr/>
          <p:nvPr/>
        </p:nvSpPr>
        <p:spPr>
          <a:xfrm>
            <a:off x="5004291" y="934114"/>
            <a:ext cx="401234" cy="3387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8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79FB37-957A-0E4B-BD69-7BDEA622D32B}"/>
              </a:ext>
            </a:extLst>
          </p:cNvPr>
          <p:cNvSpPr/>
          <p:nvPr/>
        </p:nvSpPr>
        <p:spPr>
          <a:xfrm>
            <a:off x="5398893" y="934114"/>
            <a:ext cx="381995" cy="33879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page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EDAE47-4B60-3545-AF8B-7E9246161777}"/>
              </a:ext>
            </a:extLst>
          </p:cNvPr>
          <p:cNvSpPr txBox="1"/>
          <p:nvPr/>
        </p:nvSpPr>
        <p:spPr>
          <a:xfrm>
            <a:off x="2656364" y="3070231"/>
            <a:ext cx="6879258" cy="167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/>
              <a:t>1.</a:t>
            </a:r>
            <a:r>
              <a:rPr kumimoji="1" lang="ko-KR" altLang="en-US" sz="1400" dirty="0"/>
              <a:t> 현재 </a:t>
            </a:r>
            <a:r>
              <a:rPr kumimoji="1" lang="ko-KR" altLang="en-US" sz="1400" dirty="0" err="1"/>
              <a:t>반응형이</a:t>
            </a:r>
            <a:r>
              <a:rPr kumimoji="1" lang="ko-KR" altLang="en-US" sz="1400" dirty="0"/>
              <a:t> 꼬여서 수정해야 함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2.</a:t>
            </a:r>
            <a:r>
              <a:rPr kumimoji="1" lang="ko-KR" altLang="en-US" sz="1400" dirty="0"/>
              <a:t> 자바스크립트 기능을 좀 더 보여줄 수 있었으면 함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3.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html</a:t>
            </a:r>
            <a:r>
              <a:rPr kumimoji="1" lang="ko-KR" altLang="en-US" sz="1400" dirty="0"/>
              <a:t>코드를 간단하게 정리하고 </a:t>
            </a:r>
            <a:r>
              <a:rPr kumimoji="1" lang="en-US" altLang="ko-KR" sz="1400" dirty="0"/>
              <a:t>SCSS </a:t>
            </a:r>
            <a:r>
              <a:rPr kumimoji="1" lang="ko-KR" altLang="en-US" sz="1400" dirty="0"/>
              <a:t>기능을 사용하고자 함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4.</a:t>
            </a:r>
            <a:r>
              <a:rPr kumimoji="1" lang="ko-KR" altLang="en-US" sz="1400" dirty="0"/>
              <a:t> 다른 서브 페이지 수가 부족하여 서브 페이지 추가</a:t>
            </a:r>
            <a:endParaRPr kumimoji="1" lang="en-US" altLang="ko-KR" sz="1400" dirty="0"/>
          </a:p>
          <a:p>
            <a:pPr>
              <a:lnSpc>
                <a:spcPct val="150000"/>
              </a:lnSpc>
            </a:pPr>
            <a:r>
              <a:rPr kumimoji="1" lang="en-US" altLang="ko-KR" sz="1400" dirty="0"/>
              <a:t>5.</a:t>
            </a:r>
            <a:r>
              <a:rPr kumimoji="1" lang="ko-KR" altLang="en-US" sz="1400" dirty="0"/>
              <a:t> 전체적으로 현재 페이지가 많이 부족하여 계속해서 수정해줘야 할 필요 매우 있음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29945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349DA1-538C-A54B-B5C1-02E5A6328838}"/>
              </a:ext>
            </a:extLst>
          </p:cNvPr>
          <p:cNvSpPr/>
          <p:nvPr/>
        </p:nvSpPr>
        <p:spPr>
          <a:xfrm>
            <a:off x="744279" y="669852"/>
            <a:ext cx="10632558" cy="55714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70D8C-7BD4-254B-916D-87B27CB8B876}"/>
              </a:ext>
            </a:extLst>
          </p:cNvPr>
          <p:cNvSpPr txBox="1"/>
          <p:nvPr/>
        </p:nvSpPr>
        <p:spPr>
          <a:xfrm>
            <a:off x="4066953" y="3075057"/>
            <a:ext cx="3987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>
                <a:latin typeface="+mj-ea"/>
                <a:ea typeface="+mj-ea"/>
              </a:rPr>
              <a:t>감사합니다</a:t>
            </a:r>
            <a:endParaRPr kumimoji="1" lang="ko-Kore-KR" altLang="en-US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96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사각형: 잘린 한쪽 모서리 2">
            <a:extLst>
              <a:ext uri="{FF2B5EF4-FFF2-40B4-BE49-F238E27FC236}">
                <a16:creationId xmlns:a16="http://schemas.microsoft.com/office/drawing/2014/main" id="{4430416A-4EBA-9042-ABF1-1A5A43792747}"/>
              </a:ext>
            </a:extLst>
          </p:cNvPr>
          <p:cNvSpPr/>
          <p:nvPr/>
        </p:nvSpPr>
        <p:spPr>
          <a:xfrm>
            <a:off x="7987365" y="41585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2" name="사각형: 잘린 한쪽 모서리 2">
            <a:extLst>
              <a:ext uri="{FF2B5EF4-FFF2-40B4-BE49-F238E27FC236}">
                <a16:creationId xmlns:a16="http://schemas.microsoft.com/office/drawing/2014/main" id="{84AD4E67-DA08-ED4F-80A9-E9E961EE8710}"/>
              </a:ext>
            </a:extLst>
          </p:cNvPr>
          <p:cNvSpPr/>
          <p:nvPr/>
        </p:nvSpPr>
        <p:spPr>
          <a:xfrm>
            <a:off x="6968190" y="41585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3" name="사각형: 잘린 한쪽 모서리 2">
            <a:extLst>
              <a:ext uri="{FF2B5EF4-FFF2-40B4-BE49-F238E27FC236}">
                <a16:creationId xmlns:a16="http://schemas.microsoft.com/office/drawing/2014/main" id="{0A7352B5-2B9A-B247-8DBA-69703FD68F3E}"/>
              </a:ext>
            </a:extLst>
          </p:cNvPr>
          <p:cNvSpPr/>
          <p:nvPr/>
        </p:nvSpPr>
        <p:spPr>
          <a:xfrm>
            <a:off x="5961950" y="40044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4" name="사각형: 잘린 한쪽 모서리 2">
            <a:extLst>
              <a:ext uri="{FF2B5EF4-FFF2-40B4-BE49-F238E27FC236}">
                <a16:creationId xmlns:a16="http://schemas.microsoft.com/office/drawing/2014/main" id="{9325E2D5-5EE4-7A4A-99D8-5FCD81AB4F05}"/>
              </a:ext>
            </a:extLst>
          </p:cNvPr>
          <p:cNvSpPr/>
          <p:nvPr/>
        </p:nvSpPr>
        <p:spPr>
          <a:xfrm>
            <a:off x="4929847" y="401089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5" name="사각형: 잘린 한쪽 모서리 2">
            <a:extLst>
              <a:ext uri="{FF2B5EF4-FFF2-40B4-BE49-F238E27FC236}">
                <a16:creationId xmlns:a16="http://schemas.microsoft.com/office/drawing/2014/main" id="{D73BE32C-4553-1342-9D50-FB668A19A845}"/>
              </a:ext>
            </a:extLst>
          </p:cNvPr>
          <p:cNvSpPr/>
          <p:nvPr/>
        </p:nvSpPr>
        <p:spPr>
          <a:xfrm>
            <a:off x="3910665" y="41585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6" name="사각형: 잘린 한쪽 모서리 2">
            <a:extLst>
              <a:ext uri="{FF2B5EF4-FFF2-40B4-BE49-F238E27FC236}">
                <a16:creationId xmlns:a16="http://schemas.microsoft.com/office/drawing/2014/main" id="{9D7F44C5-B1ED-C34B-94B1-66A3C2B9443D}"/>
              </a:ext>
            </a:extLst>
          </p:cNvPr>
          <p:cNvSpPr/>
          <p:nvPr/>
        </p:nvSpPr>
        <p:spPr>
          <a:xfrm>
            <a:off x="2891490" y="388628"/>
            <a:ext cx="1093626" cy="893061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 분석 내용 방향성 선정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7" name="사각형: 잘린 한쪽 모서리 2">
            <a:extLst>
              <a:ext uri="{FF2B5EF4-FFF2-40B4-BE49-F238E27FC236}">
                <a16:creationId xmlns:a16="http://schemas.microsoft.com/office/drawing/2014/main" id="{E9414EED-791E-F443-95D5-87506E52BAEE}"/>
              </a:ext>
            </a:extLst>
          </p:cNvPr>
          <p:cNvSpPr/>
          <p:nvPr/>
        </p:nvSpPr>
        <p:spPr>
          <a:xfrm>
            <a:off x="1872315" y="38395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8" name="사각형: 잘린 한쪽 모서리 2">
            <a:extLst>
              <a:ext uri="{FF2B5EF4-FFF2-40B4-BE49-F238E27FC236}">
                <a16:creationId xmlns:a16="http://schemas.microsoft.com/office/drawing/2014/main" id="{BE0D083C-5AFA-6F40-9E3A-670BFBEE0709}"/>
              </a:ext>
            </a:extLst>
          </p:cNvPr>
          <p:cNvSpPr/>
          <p:nvPr/>
        </p:nvSpPr>
        <p:spPr>
          <a:xfrm>
            <a:off x="773267" y="347830"/>
            <a:ext cx="1093626" cy="80671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E87C069-A9C4-D44A-A8EC-3B9C1ED47778}"/>
              </a:ext>
            </a:extLst>
          </p:cNvPr>
          <p:cNvGrpSpPr/>
          <p:nvPr/>
        </p:nvGrpSpPr>
        <p:grpSpPr>
          <a:xfrm>
            <a:off x="324232" y="919613"/>
            <a:ext cx="11543522" cy="5794312"/>
            <a:chOff x="362339" y="783769"/>
            <a:chExt cx="11543522" cy="579431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4168013-8B9F-E941-96A8-92D7B9FBE300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B9C8CF-15B7-AF4F-8CA4-66C71B799986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5650A096-D1AC-C149-9B8B-88961CCAB9C3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82" name="원호 24">
                <a:extLst>
                  <a:ext uri="{FF2B5EF4-FFF2-40B4-BE49-F238E27FC236}">
                    <a16:creationId xmlns:a16="http://schemas.microsoft.com/office/drawing/2014/main" id="{CA7C02B0-C557-444E-9F5C-66CA1C8A0784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84C082C2-F54B-5040-905B-A0623FA57E6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84" name="사다리꼴 20">
                  <a:extLst>
                    <a:ext uri="{FF2B5EF4-FFF2-40B4-BE49-F238E27FC236}">
                      <a16:creationId xmlns:a16="http://schemas.microsoft.com/office/drawing/2014/main" id="{F54CEAF9-4BB0-2445-BBBB-78737E00616E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85" name="사다리꼴 21">
                  <a:extLst>
                    <a:ext uri="{FF2B5EF4-FFF2-40B4-BE49-F238E27FC236}">
                      <a16:creationId xmlns:a16="http://schemas.microsoft.com/office/drawing/2014/main" id="{2F35522F-C90A-2240-A0E4-9599425CD0B1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575A6E7-FEAF-B344-9F9F-9378B5D6E39E}"/>
                </a:ext>
              </a:extLst>
            </p:cNvPr>
            <p:cNvGrpSpPr/>
            <p:nvPr/>
          </p:nvGrpSpPr>
          <p:grpSpPr>
            <a:xfrm>
              <a:off x="820898" y="986969"/>
              <a:ext cx="4998097" cy="327738"/>
              <a:chOff x="820898" y="986969"/>
              <a:chExt cx="4998097" cy="32773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48D78BA-2BCB-A944-A230-B4089937B57C}"/>
                  </a:ext>
                </a:extLst>
              </p:cNvPr>
              <p:cNvSpPr/>
              <p:nvPr/>
            </p:nvSpPr>
            <p:spPr>
              <a:xfrm>
                <a:off x="820898" y="986969"/>
                <a:ext cx="3933436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4625"/>
                <a:r>
                  <a:rPr lang="ko-KR" altLang="en-US" sz="16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사이트 선정 및 기본 내용</a:t>
                </a:r>
                <a:endParaRPr kumimoji="1" lang="ko-Kore-KR" altLang="en-US" sz="16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EB42DB0C-8960-484D-AFDE-D7B3F53EF8DA}"/>
                  </a:ext>
                </a:extLst>
              </p:cNvPr>
              <p:cNvSpPr/>
              <p:nvPr/>
            </p:nvSpPr>
            <p:spPr>
              <a:xfrm>
                <a:off x="4754334" y="986969"/>
                <a:ext cx="288064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▼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243FBF4-5EAB-BC40-9151-94C4C02CB736}"/>
                  </a:ext>
                </a:extLst>
              </p:cNvPr>
              <p:cNvSpPr/>
              <p:nvPr/>
            </p:nvSpPr>
            <p:spPr>
              <a:xfrm>
                <a:off x="5042398" y="986969"/>
                <a:ext cx="401234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i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1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5B3A0269-7403-7442-90ED-03FD3880838C}"/>
                  </a:ext>
                </a:extLst>
              </p:cNvPr>
              <p:cNvSpPr/>
              <p:nvPr/>
            </p:nvSpPr>
            <p:spPr>
              <a:xfrm>
                <a:off x="5437000" y="986969"/>
                <a:ext cx="381995" cy="327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page</a:t>
                </a:r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830B0F-1402-9849-8BA5-CE9FD67CEFF2}"/>
              </a:ext>
            </a:extLst>
          </p:cNvPr>
          <p:cNvSpPr/>
          <p:nvPr/>
        </p:nvSpPr>
        <p:spPr>
          <a:xfrm>
            <a:off x="1444675" y="1580279"/>
            <a:ext cx="9302650" cy="78683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A7B5A-FE89-DE43-8792-BD76491F43F7}"/>
              </a:ext>
            </a:extLst>
          </p:cNvPr>
          <p:cNvSpPr txBox="1"/>
          <p:nvPr/>
        </p:nvSpPr>
        <p:spPr>
          <a:xfrm>
            <a:off x="1366770" y="2259709"/>
            <a:ext cx="9302650" cy="365432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l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b="1" kern="12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사이트명</a:t>
            </a:r>
            <a:r>
              <a:rPr lang="ko-KR" altLang="en-US" sz="1600" b="1" kern="1200" dirty="0">
                <a:solidFill>
                  <a:srgbClr val="2AB9C7"/>
                </a:solidFill>
                <a:latin typeface="+mn-lt"/>
              </a:rPr>
              <a:t> </a:t>
            </a:r>
            <a:r>
              <a:rPr lang="en-US" altLang="ko-KR" sz="16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</a:t>
            </a:r>
            <a:r>
              <a:rPr lang="ko-KR" altLang="en-US" sz="16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오늘의 집</a:t>
            </a:r>
            <a:endParaRPr lang="en-US" altLang="ko-KR" sz="16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0" lvl="0" indent="0" algn="l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err="1">
                <a:solidFill>
                  <a:schemeClr val="accent5">
                    <a:lumMod val="75000"/>
                  </a:schemeClr>
                </a:solidFill>
              </a:rPr>
              <a:t>웹페이지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 주소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https://ohou.se/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주요 서비스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품목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인테리어 정보 수집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리뷰안내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인테리어 물품 판매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서비스 대상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/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타깃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인테리어로 분위기 전환하고자 하는 사람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인테리어 상품을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매장 가서 물건을 살 시간 없는 소비자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로고 사용 규정 유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https://www.bucketplace.co.kr/post/2020-07-03-%EB%A1%9C%EA%B3%A0%EB%A5%BC-%EA%B7%B8%EB%A0%A4%EB%B3%B4%EC%9E%90/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algn="l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F83D66-5EC7-B642-B04B-C7697A31020D}"/>
              </a:ext>
            </a:extLst>
          </p:cNvPr>
          <p:cNvSpPr/>
          <p:nvPr/>
        </p:nvSpPr>
        <p:spPr>
          <a:xfrm>
            <a:off x="1444666" y="2059803"/>
            <a:ext cx="9302655" cy="47952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57663B-AB99-9E43-BAE0-CB555EEFC3B8}"/>
              </a:ext>
            </a:extLst>
          </p:cNvPr>
          <p:cNvSpPr/>
          <p:nvPr/>
        </p:nvSpPr>
        <p:spPr>
          <a:xfrm>
            <a:off x="1444674" y="2803516"/>
            <a:ext cx="9302655" cy="761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565BF4-C36B-3346-A3AC-B29B44B74AA2}"/>
              </a:ext>
            </a:extLst>
          </p:cNvPr>
          <p:cNvSpPr/>
          <p:nvPr/>
        </p:nvSpPr>
        <p:spPr>
          <a:xfrm>
            <a:off x="1444675" y="3396934"/>
            <a:ext cx="9302658" cy="65625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EBF61F-AB67-CB43-9D92-184909D8A6C9}"/>
              </a:ext>
            </a:extLst>
          </p:cNvPr>
          <p:cNvSpPr/>
          <p:nvPr/>
        </p:nvSpPr>
        <p:spPr>
          <a:xfrm>
            <a:off x="1444674" y="3915928"/>
            <a:ext cx="9302655" cy="10375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67511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잘린 한쪽 모서리 2">
            <a:extLst>
              <a:ext uri="{FF2B5EF4-FFF2-40B4-BE49-F238E27FC236}">
                <a16:creationId xmlns:a16="http://schemas.microsoft.com/office/drawing/2014/main" id="{A55F7313-AC06-EA4C-B605-9D6B30435B17}"/>
              </a:ext>
            </a:extLst>
          </p:cNvPr>
          <p:cNvSpPr/>
          <p:nvPr/>
        </p:nvSpPr>
        <p:spPr>
          <a:xfrm>
            <a:off x="7987365" y="41585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1" name="사각형: 잘린 한쪽 모서리 2">
            <a:extLst>
              <a:ext uri="{FF2B5EF4-FFF2-40B4-BE49-F238E27FC236}">
                <a16:creationId xmlns:a16="http://schemas.microsoft.com/office/drawing/2014/main" id="{BE7C6DAA-C8D3-F740-8FD9-61C76C72FC81}"/>
              </a:ext>
            </a:extLst>
          </p:cNvPr>
          <p:cNvSpPr/>
          <p:nvPr/>
        </p:nvSpPr>
        <p:spPr>
          <a:xfrm>
            <a:off x="6968190" y="41585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2" name="사각형: 잘린 한쪽 모서리 2">
            <a:extLst>
              <a:ext uri="{FF2B5EF4-FFF2-40B4-BE49-F238E27FC236}">
                <a16:creationId xmlns:a16="http://schemas.microsoft.com/office/drawing/2014/main" id="{67F13E49-A37A-5341-9782-C223DC00B767}"/>
              </a:ext>
            </a:extLst>
          </p:cNvPr>
          <p:cNvSpPr/>
          <p:nvPr/>
        </p:nvSpPr>
        <p:spPr>
          <a:xfrm>
            <a:off x="5961950" y="40044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사각형: 잘린 한쪽 모서리 2">
            <a:extLst>
              <a:ext uri="{FF2B5EF4-FFF2-40B4-BE49-F238E27FC236}">
                <a16:creationId xmlns:a16="http://schemas.microsoft.com/office/drawing/2014/main" id="{C909BE5A-87CE-4D45-8057-91F58A286272}"/>
              </a:ext>
            </a:extLst>
          </p:cNvPr>
          <p:cNvSpPr/>
          <p:nvPr/>
        </p:nvSpPr>
        <p:spPr>
          <a:xfrm>
            <a:off x="4929847" y="401089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5DA1CE73-250A-B14B-9AF5-FE4C7094FF22}"/>
              </a:ext>
            </a:extLst>
          </p:cNvPr>
          <p:cNvSpPr/>
          <p:nvPr/>
        </p:nvSpPr>
        <p:spPr>
          <a:xfrm>
            <a:off x="3910665" y="415856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6" name="사각형: 잘린 한쪽 모서리 2">
            <a:extLst>
              <a:ext uri="{FF2B5EF4-FFF2-40B4-BE49-F238E27FC236}">
                <a16:creationId xmlns:a16="http://schemas.microsoft.com/office/drawing/2014/main" id="{242A3F21-8399-BC4B-B6E0-428F9125D030}"/>
              </a:ext>
            </a:extLst>
          </p:cNvPr>
          <p:cNvSpPr/>
          <p:nvPr/>
        </p:nvSpPr>
        <p:spPr>
          <a:xfrm>
            <a:off x="2891490" y="388628"/>
            <a:ext cx="1093626" cy="893061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 분석 내용 방향성 선정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7" name="사각형: 잘린 한쪽 모서리 2">
            <a:extLst>
              <a:ext uri="{FF2B5EF4-FFF2-40B4-BE49-F238E27FC236}">
                <a16:creationId xmlns:a16="http://schemas.microsoft.com/office/drawing/2014/main" id="{1DB91260-4974-7543-AF83-CE71D7692574}"/>
              </a:ext>
            </a:extLst>
          </p:cNvPr>
          <p:cNvSpPr/>
          <p:nvPr/>
        </p:nvSpPr>
        <p:spPr>
          <a:xfrm>
            <a:off x="1872315" y="38395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70" name="사각형: 잘린 한쪽 모서리 2">
            <a:extLst>
              <a:ext uri="{FF2B5EF4-FFF2-40B4-BE49-F238E27FC236}">
                <a16:creationId xmlns:a16="http://schemas.microsoft.com/office/drawing/2014/main" id="{E149FDB7-3479-D645-8348-C7A54BACF8D6}"/>
              </a:ext>
            </a:extLst>
          </p:cNvPr>
          <p:cNvSpPr/>
          <p:nvPr/>
        </p:nvSpPr>
        <p:spPr>
          <a:xfrm>
            <a:off x="773267" y="347830"/>
            <a:ext cx="1093626" cy="806710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168013-8B9F-E941-96A8-92D7B9FBE300}"/>
              </a:ext>
            </a:extLst>
          </p:cNvPr>
          <p:cNvSpPr/>
          <p:nvPr/>
        </p:nvSpPr>
        <p:spPr>
          <a:xfrm>
            <a:off x="324232" y="919613"/>
            <a:ext cx="11543522" cy="57943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B9C8CF-15B7-AF4F-8CA4-66C71B799986}"/>
              </a:ext>
            </a:extLst>
          </p:cNvPr>
          <p:cNvSpPr/>
          <p:nvPr/>
        </p:nvSpPr>
        <p:spPr>
          <a:xfrm>
            <a:off x="324232" y="6546169"/>
            <a:ext cx="11543522" cy="16775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650A096-D1AC-C149-9B8B-88961CCAB9C3}"/>
              </a:ext>
            </a:extLst>
          </p:cNvPr>
          <p:cNvGrpSpPr/>
          <p:nvPr/>
        </p:nvGrpSpPr>
        <p:grpSpPr>
          <a:xfrm>
            <a:off x="474156" y="6582727"/>
            <a:ext cx="108058" cy="108058"/>
            <a:chOff x="512263" y="6446883"/>
            <a:chExt cx="108058" cy="108058"/>
          </a:xfrm>
        </p:grpSpPr>
        <p:sp>
          <p:nvSpPr>
            <p:cNvPr id="82" name="원호 24">
              <a:extLst>
                <a:ext uri="{FF2B5EF4-FFF2-40B4-BE49-F238E27FC236}">
                  <a16:creationId xmlns:a16="http://schemas.microsoft.com/office/drawing/2014/main" id="{CA7C02B0-C557-444E-9F5C-66CA1C8A0784}"/>
                </a:ext>
              </a:extLst>
            </p:cNvPr>
            <p:cNvSpPr/>
            <p:nvPr/>
          </p:nvSpPr>
          <p:spPr>
            <a:xfrm>
              <a:off x="512263" y="6446883"/>
              <a:ext cx="108058" cy="108058"/>
            </a:xfrm>
            <a:prstGeom prst="arc">
              <a:avLst>
                <a:gd name="adj1" fmla="val 9291288"/>
                <a:gd name="adj2" fmla="val 1910320"/>
              </a:avLst>
            </a:prstGeom>
            <a:ln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4C082C2-F54B-5040-905B-A0623FA57E68}"/>
                </a:ext>
              </a:extLst>
            </p:cNvPr>
            <p:cNvGrpSpPr/>
            <p:nvPr/>
          </p:nvGrpSpPr>
          <p:grpSpPr>
            <a:xfrm>
              <a:off x="530117" y="6447922"/>
              <a:ext cx="67401" cy="86228"/>
              <a:chOff x="1497697" y="3897085"/>
              <a:chExt cx="185069" cy="236765"/>
            </a:xfrm>
          </p:grpSpPr>
          <p:sp>
            <p:nvSpPr>
              <p:cNvPr id="84" name="사다리꼴 20">
                <a:extLst>
                  <a:ext uri="{FF2B5EF4-FFF2-40B4-BE49-F238E27FC236}">
                    <a16:creationId xmlns:a16="http://schemas.microsoft.com/office/drawing/2014/main" id="{F54CEAF9-4BB0-2445-BBBB-78737E00616E}"/>
                  </a:ext>
                </a:extLst>
              </p:cNvPr>
              <p:cNvSpPr/>
              <p:nvPr/>
            </p:nvSpPr>
            <p:spPr>
              <a:xfrm>
                <a:off x="1497698" y="4015468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5" name="사다리꼴 21">
                <a:extLst>
                  <a:ext uri="{FF2B5EF4-FFF2-40B4-BE49-F238E27FC236}">
                    <a16:creationId xmlns:a16="http://schemas.microsoft.com/office/drawing/2014/main" id="{2F35522F-C90A-2240-A0E4-9599425CD0B1}"/>
                  </a:ext>
                </a:extLst>
              </p:cNvPr>
              <p:cNvSpPr/>
              <p:nvPr/>
            </p:nvSpPr>
            <p:spPr>
              <a:xfrm rot="10800000">
                <a:off x="1497697" y="3897085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75A6E7-FEAF-B344-9F9F-9378B5D6E39E}"/>
              </a:ext>
            </a:extLst>
          </p:cNvPr>
          <p:cNvGrpSpPr/>
          <p:nvPr/>
        </p:nvGrpSpPr>
        <p:grpSpPr>
          <a:xfrm>
            <a:off x="782791" y="1122813"/>
            <a:ext cx="4998097" cy="327738"/>
            <a:chOff x="820898" y="986969"/>
            <a:chExt cx="4998097" cy="32773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48D78BA-2BCB-A944-A230-B4089937B57C}"/>
                </a:ext>
              </a:extLst>
            </p:cNvPr>
            <p:cNvSpPr/>
            <p:nvPr/>
          </p:nvSpPr>
          <p:spPr>
            <a:xfrm>
              <a:off x="820898" y="986969"/>
              <a:ext cx="3933436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625"/>
              <a:r>
                <a:rPr lang="ko-KR" altLang="en-US" sz="16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웹페이지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구성 기초 요구 사항</a:t>
              </a:r>
              <a:endParaRPr kumimoji="1" lang="ko-Kore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B42DB0C-8960-484D-AFDE-D7B3F53EF8DA}"/>
                </a:ext>
              </a:extLst>
            </p:cNvPr>
            <p:cNvSpPr/>
            <p:nvPr/>
          </p:nvSpPr>
          <p:spPr>
            <a:xfrm>
              <a:off x="4754334" y="986969"/>
              <a:ext cx="288064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▼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243FBF4-5EAB-BC40-9151-94C4C02CB736}"/>
                </a:ext>
              </a:extLst>
            </p:cNvPr>
            <p:cNvSpPr/>
            <p:nvPr/>
          </p:nvSpPr>
          <p:spPr>
            <a:xfrm>
              <a:off x="5042398" y="986969"/>
              <a:ext cx="401234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1-1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B3A0269-7403-7442-90ED-03FD3880838C}"/>
                </a:ext>
              </a:extLst>
            </p:cNvPr>
            <p:cNvSpPr/>
            <p:nvPr/>
          </p:nvSpPr>
          <p:spPr>
            <a:xfrm>
              <a:off x="5437000" y="986969"/>
              <a:ext cx="381995" cy="327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page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830B0F-1402-9849-8BA5-CE9FD67CEFF2}"/>
              </a:ext>
            </a:extLst>
          </p:cNvPr>
          <p:cNvSpPr/>
          <p:nvPr/>
        </p:nvSpPr>
        <p:spPr>
          <a:xfrm>
            <a:off x="1444675" y="1580279"/>
            <a:ext cx="9302650" cy="78683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F83D66-5EC7-B642-B04B-C7697A31020D}"/>
              </a:ext>
            </a:extLst>
          </p:cNvPr>
          <p:cNvSpPr/>
          <p:nvPr/>
        </p:nvSpPr>
        <p:spPr>
          <a:xfrm>
            <a:off x="1444666" y="2059803"/>
            <a:ext cx="9302655" cy="47952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57663B-AB99-9E43-BAE0-CB555EEFC3B8}"/>
              </a:ext>
            </a:extLst>
          </p:cNvPr>
          <p:cNvSpPr/>
          <p:nvPr/>
        </p:nvSpPr>
        <p:spPr>
          <a:xfrm>
            <a:off x="1444674" y="2803516"/>
            <a:ext cx="9302655" cy="761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565BF4-C36B-3346-A3AC-B29B44B74AA2}"/>
              </a:ext>
            </a:extLst>
          </p:cNvPr>
          <p:cNvSpPr/>
          <p:nvPr/>
        </p:nvSpPr>
        <p:spPr>
          <a:xfrm>
            <a:off x="1444675" y="3396934"/>
            <a:ext cx="9302658" cy="65625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EBF61F-AB67-CB43-9D92-184909D8A6C9}"/>
              </a:ext>
            </a:extLst>
          </p:cNvPr>
          <p:cNvSpPr/>
          <p:nvPr/>
        </p:nvSpPr>
        <p:spPr>
          <a:xfrm>
            <a:off x="1444674" y="3915928"/>
            <a:ext cx="9302655" cy="10375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E3C379-D0DB-6F43-BFA8-00D70BB7DCB5}"/>
              </a:ext>
            </a:extLst>
          </p:cNvPr>
          <p:cNvSpPr txBox="1"/>
          <p:nvPr/>
        </p:nvSpPr>
        <p:spPr>
          <a:xfrm>
            <a:off x="1444671" y="2158020"/>
            <a:ext cx="9302650" cy="36035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lvl="0" latinLnBrk="1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사이트 변경 사유 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집에 있는 시간이 늘어남으로써 다양한 연령대들이 인테리어에 관심이 많다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그런데 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2-30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대 이상의 연령들이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사용하는데 있어 광고와 중복 내용들이 많고 찾고자 하는 내용을 쉽게 찾기 힘듦으로 간결하고 깔끔하게 바꾸고자 함</a:t>
            </a:r>
            <a:endParaRPr lang="en-US" altLang="ko-KR" sz="16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0" latinLnBrk="1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기대하는 결과</a:t>
            </a:r>
            <a:r>
              <a:rPr lang="ko-KR" altLang="en-US" sz="1600" b="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고객들이 원하는 정보와 물건을 쉽고 빠르게 찾을 수 있어 다양한 고객층의 유입이 늘어나길 원함</a:t>
            </a:r>
            <a:endParaRPr lang="en-US" altLang="ko-KR" sz="16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0" latinLnBrk="1"/>
            <a:endParaRPr lang="en-US" altLang="ko-KR" sz="16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atinLnBrk="1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요구 디바이스 환경 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1280px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기준 그 이상의 화면의 크기를 가지는 기기 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+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반응형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웹페이지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구성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사용 색상 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블랙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화이트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하늘색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베이지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그레이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코랄핑크</a:t>
            </a:r>
            <a:endParaRPr lang="ko-KR" alt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atinLnBrk="1"/>
            <a:endParaRPr lang="en-US" altLang="ko-KR" sz="16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atinLnBrk="1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디자인 컨셉 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깔끔하면서 찾기 쉽게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따뜻한 이미지</a:t>
            </a:r>
            <a:endParaRPr lang="en-US" altLang="ko-KR" sz="16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atinLnBrk="1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주요 사이트 키워드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(1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차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)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부드러움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밝음</a:t>
            </a:r>
            <a:r>
              <a:rPr lang="en-US" altLang="ko-K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깔끔함</a:t>
            </a:r>
          </a:p>
        </p:txBody>
      </p:sp>
    </p:spTree>
    <p:extLst>
      <p:ext uri="{BB962C8B-B14F-4D97-AF65-F5344CB8AC3E}">
        <p14:creationId xmlns:p14="http://schemas.microsoft.com/office/powerpoint/2010/main" val="58315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사각형: 잘린 한쪽 모서리 2">
            <a:extLst>
              <a:ext uri="{FF2B5EF4-FFF2-40B4-BE49-F238E27FC236}">
                <a16:creationId xmlns:a16="http://schemas.microsoft.com/office/drawing/2014/main" id="{7856904E-AB92-564A-83DA-7696B719AFBD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99" name="사각형: 잘린 한쪽 모서리 2">
            <a:extLst>
              <a:ext uri="{FF2B5EF4-FFF2-40B4-BE49-F238E27FC236}">
                <a16:creationId xmlns:a16="http://schemas.microsoft.com/office/drawing/2014/main" id="{6D82AB42-A81F-9D47-B8D0-F39BE2B579C6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0" name="사각형: 잘린 한쪽 모서리 2">
            <a:extLst>
              <a:ext uri="{FF2B5EF4-FFF2-40B4-BE49-F238E27FC236}">
                <a16:creationId xmlns:a16="http://schemas.microsoft.com/office/drawing/2014/main" id="{34722BF9-5C04-3546-BFA0-81BD891A8FBD}"/>
              </a:ext>
            </a:extLst>
          </p:cNvPr>
          <p:cNvSpPr/>
          <p:nvPr/>
        </p:nvSpPr>
        <p:spPr>
          <a:xfrm>
            <a:off x="5961950" y="18779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1" name="사각형: 잘린 한쪽 모서리 2">
            <a:extLst>
              <a:ext uri="{FF2B5EF4-FFF2-40B4-BE49-F238E27FC236}">
                <a16:creationId xmlns:a16="http://schemas.microsoft.com/office/drawing/2014/main" id="{B08664D2-48E0-9A42-849C-AFFCD66D6303}"/>
              </a:ext>
            </a:extLst>
          </p:cNvPr>
          <p:cNvSpPr/>
          <p:nvPr/>
        </p:nvSpPr>
        <p:spPr>
          <a:xfrm>
            <a:off x="4929847" y="18843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2" name="사각형: 잘린 한쪽 모서리 2">
            <a:extLst>
              <a:ext uri="{FF2B5EF4-FFF2-40B4-BE49-F238E27FC236}">
                <a16:creationId xmlns:a16="http://schemas.microsoft.com/office/drawing/2014/main" id="{CC13E7E8-7807-2649-9B88-85B00FE574B2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3" name="사각형: 잘린 한쪽 모서리 2">
            <a:extLst>
              <a:ext uri="{FF2B5EF4-FFF2-40B4-BE49-F238E27FC236}">
                <a16:creationId xmlns:a16="http://schemas.microsoft.com/office/drawing/2014/main" id="{8FB4AD31-99E8-E540-843C-015F55CB19A8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04" name="사각형: 잘린 한쪽 모서리 2">
            <a:extLst>
              <a:ext uri="{FF2B5EF4-FFF2-40B4-BE49-F238E27FC236}">
                <a16:creationId xmlns:a16="http://schemas.microsoft.com/office/drawing/2014/main" id="{F2796508-CCB8-C747-BDAA-6AAD87A559A0}"/>
              </a:ext>
            </a:extLst>
          </p:cNvPr>
          <p:cNvSpPr/>
          <p:nvPr/>
        </p:nvSpPr>
        <p:spPr>
          <a:xfrm>
            <a:off x="2891490" y="175974"/>
            <a:ext cx="1093626" cy="893061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 분석 내용 방향성 선정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5" name="사각형: 잘린 한쪽 모서리 2">
            <a:extLst>
              <a:ext uri="{FF2B5EF4-FFF2-40B4-BE49-F238E27FC236}">
                <a16:creationId xmlns:a16="http://schemas.microsoft.com/office/drawing/2014/main" id="{25A683BC-0312-5F4A-8F0E-F757FFCFD550}"/>
              </a:ext>
            </a:extLst>
          </p:cNvPr>
          <p:cNvSpPr/>
          <p:nvPr/>
        </p:nvSpPr>
        <p:spPr>
          <a:xfrm>
            <a:off x="1872315" y="17130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3E54092-331F-6441-BF24-F7CC113641F2}"/>
              </a:ext>
            </a:extLst>
          </p:cNvPr>
          <p:cNvGrpSpPr/>
          <p:nvPr/>
        </p:nvGrpSpPr>
        <p:grpSpPr>
          <a:xfrm>
            <a:off x="324232" y="724055"/>
            <a:ext cx="11543522" cy="5989870"/>
            <a:chOff x="362339" y="783769"/>
            <a:chExt cx="11543522" cy="579431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9BC8FCD-1761-FE4F-95C8-A158B3BF2766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0532AFE-D6E4-2741-A580-3A2A52B7F6A5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5B4E5B3-6842-BD42-9457-BE965E4F474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94" name="원호 24">
                <a:extLst>
                  <a:ext uri="{FF2B5EF4-FFF2-40B4-BE49-F238E27FC236}">
                    <a16:creationId xmlns:a16="http://schemas.microsoft.com/office/drawing/2014/main" id="{A09E9C02-135C-854B-94DB-04DBD4AFF4F5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440A8463-CDBA-EB48-AF90-267D91D474F8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96" name="사다리꼴 20">
                  <a:extLst>
                    <a:ext uri="{FF2B5EF4-FFF2-40B4-BE49-F238E27FC236}">
                      <a16:creationId xmlns:a16="http://schemas.microsoft.com/office/drawing/2014/main" id="{91775D58-EFDD-934F-B321-BE9BC2AD2A84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97" name="사다리꼴 21">
                  <a:extLst>
                    <a:ext uri="{FF2B5EF4-FFF2-40B4-BE49-F238E27FC236}">
                      <a16:creationId xmlns:a16="http://schemas.microsoft.com/office/drawing/2014/main" id="{14AD5E4D-1DD9-3F4B-88DC-7D3E9788D9D6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10FCF7D7-1D9A-4D42-9EFA-3DF60366A75F}"/>
                </a:ext>
              </a:extLst>
            </p:cNvPr>
            <p:cNvGrpSpPr/>
            <p:nvPr/>
          </p:nvGrpSpPr>
          <p:grpSpPr>
            <a:xfrm>
              <a:off x="820898" y="986969"/>
              <a:ext cx="4998097" cy="327738"/>
              <a:chOff x="820898" y="986969"/>
              <a:chExt cx="4998097" cy="327738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4C789E8-C730-0049-BF75-9DA4BC87F383}"/>
                  </a:ext>
                </a:extLst>
              </p:cNvPr>
              <p:cNvSpPr/>
              <p:nvPr/>
            </p:nvSpPr>
            <p:spPr>
              <a:xfrm>
                <a:off x="820898" y="986969"/>
                <a:ext cx="3933436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경영전략 수립 분석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_SWOT</a:t>
                </a:r>
                <a:endParaRPr lang="ko-KR" altLang="en-US" sz="1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6EB104A-F88A-144C-8407-BCEBB5E05949}"/>
                  </a:ext>
                </a:extLst>
              </p:cNvPr>
              <p:cNvSpPr/>
              <p:nvPr/>
            </p:nvSpPr>
            <p:spPr>
              <a:xfrm>
                <a:off x="4754334" y="986969"/>
                <a:ext cx="288064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▼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39752DC-8939-0844-900C-133E64963EE6}"/>
                  </a:ext>
                </a:extLst>
              </p:cNvPr>
              <p:cNvSpPr/>
              <p:nvPr/>
            </p:nvSpPr>
            <p:spPr>
              <a:xfrm>
                <a:off x="5042398" y="986969"/>
                <a:ext cx="401234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i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2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4525ECD4-5FAA-C946-98DA-47C6F37133B8}"/>
                  </a:ext>
                </a:extLst>
              </p:cNvPr>
              <p:cNvSpPr/>
              <p:nvPr/>
            </p:nvSpPr>
            <p:spPr>
              <a:xfrm>
                <a:off x="5437000" y="986969"/>
                <a:ext cx="381995" cy="327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page</a:t>
                </a:r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E23FE-9407-2849-9BB9-023A95BBF65B}"/>
              </a:ext>
            </a:extLst>
          </p:cNvPr>
          <p:cNvSpPr/>
          <p:nvPr/>
        </p:nvSpPr>
        <p:spPr>
          <a:xfrm>
            <a:off x="1444675" y="1580279"/>
            <a:ext cx="9302650" cy="78683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D8F97B-A071-DA4D-8FE7-85E2C1C18320}"/>
              </a:ext>
            </a:extLst>
          </p:cNvPr>
          <p:cNvSpPr/>
          <p:nvPr/>
        </p:nvSpPr>
        <p:spPr>
          <a:xfrm>
            <a:off x="1444666" y="2059803"/>
            <a:ext cx="9302655" cy="47952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53DB69-2A8A-8C4B-B1E0-02B603CE64D0}"/>
              </a:ext>
            </a:extLst>
          </p:cNvPr>
          <p:cNvSpPr/>
          <p:nvPr/>
        </p:nvSpPr>
        <p:spPr>
          <a:xfrm>
            <a:off x="1444674" y="2803516"/>
            <a:ext cx="9302655" cy="7613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012093-66F1-A746-B10D-28251FC99EB9}"/>
              </a:ext>
            </a:extLst>
          </p:cNvPr>
          <p:cNvSpPr/>
          <p:nvPr/>
        </p:nvSpPr>
        <p:spPr>
          <a:xfrm>
            <a:off x="1444675" y="3396934"/>
            <a:ext cx="9302658" cy="65625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EA113C-349A-804A-843E-E4BF565A43C3}"/>
              </a:ext>
            </a:extLst>
          </p:cNvPr>
          <p:cNvSpPr/>
          <p:nvPr/>
        </p:nvSpPr>
        <p:spPr>
          <a:xfrm>
            <a:off x="1444674" y="3915928"/>
            <a:ext cx="9302655" cy="10375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2CA7C96D-EDF8-E44D-9A63-491686CB7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451987"/>
              </p:ext>
            </p:extLst>
          </p:nvPr>
        </p:nvGraphicFramePr>
        <p:xfrm>
          <a:off x="1353729" y="1447862"/>
          <a:ext cx="9339474" cy="4442646"/>
        </p:xfrm>
        <a:graphic>
          <a:graphicData uri="http://schemas.openxmlformats.org/drawingml/2006/table">
            <a:tbl>
              <a:tblPr firstRow="1" bandRow="1"/>
              <a:tblGrid>
                <a:gridCol w="559680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4389897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4389897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609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5289" marR="85289" marT="42644" marB="4264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긍정요인</a:t>
                      </a:r>
                      <a:endParaRPr lang="en-US" altLang="ko-KR" sz="1400" b="1" dirty="0"/>
                    </a:p>
                  </a:txBody>
                  <a:tcPr marL="85289" marR="85289" marT="42644" marB="4264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부정 요인</a:t>
                      </a:r>
                      <a:endParaRPr lang="en-US" altLang="ko-KR" sz="1400" b="1" dirty="0"/>
                    </a:p>
                  </a:txBody>
                  <a:tcPr marL="85289" marR="85289" marT="42644" marB="4264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753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내부요인</a:t>
                      </a:r>
                      <a:endParaRPr lang="en-US" altLang="ko-KR" sz="1400" b="1" dirty="0"/>
                    </a:p>
                    <a:p>
                      <a:pPr algn="ctr" latinLnBrk="1"/>
                      <a:endParaRPr lang="ko-KR" altLang="en-US" sz="1400" b="0" dirty="0">
                        <a:solidFill>
                          <a:srgbClr val="C00000"/>
                        </a:solidFill>
                      </a:endParaRPr>
                    </a:p>
                  </a:txBody>
                  <a:tcPr marL="85289" marR="85289" marT="42644" marB="4264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강점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집 구조와 평수에 맞는 인테리어 아이디어 정보를 얻어갈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다양하고 폭넓은 인테리어 상품들이 존재하고 자체적으로 할인을 하여 가성비 있는 소비가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marL="85289" marR="85289" marT="42644" marB="42644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약점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인테리어에 관한 너무 많은 정보를 한 곳에 담고자 하여 소비자가 필요에 따른 정보를 얻어가지 못할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리뷰가 주관적이어서 해당 상품에 대한 이미지에 따라 회사 이미지가 바뀔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5289" marR="85289" marT="42644" marB="42644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2228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외부요인</a:t>
                      </a:r>
                      <a:endParaRPr lang="en-US" altLang="ko-KR" sz="1400" b="1" dirty="0"/>
                    </a:p>
                    <a:p>
                      <a:pPr algn="ctr" latinLnBrk="1"/>
                      <a:endParaRPr lang="ko-KR" altLang="en-US" sz="1400" b="0" dirty="0">
                        <a:solidFill>
                          <a:srgbClr val="C00000"/>
                        </a:solidFill>
                      </a:endParaRPr>
                    </a:p>
                  </a:txBody>
                  <a:tcPr marL="85289" marR="85289" marT="42644" marB="4264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기회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코로나로 인해 답답한 방안을 꾸미고자 하는 소비자가 늘어나면서 다양한 인테리어 정보를 얻고자 사이트를 방문하는 사람들이 늘어남에 따라 깔끔하고 필요한 정보를 빠르게 얻을 수 있도록 웹 사이트를 구축해야 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리뷰어를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선정하여 긍정적이고 객관적인 리뷰가 많아진다면 소비자들이 객관적인 소비가 가능하다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5289" marR="85289" marT="42644" marB="42644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위협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인테리어가 방 분위기에 따라 다를 수 있어 해당 상품의 주관적인 리뷰만 보고 구매하기 때문에 상품에 대한 객관적이 평가가 어렵다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5289" marR="85289" marT="42644" marB="42644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BA9C8DBB-8ED7-9542-A992-7799F45F098D}"/>
              </a:ext>
            </a:extLst>
          </p:cNvPr>
          <p:cNvSpPr txBox="1"/>
          <p:nvPr/>
        </p:nvSpPr>
        <p:spPr>
          <a:xfrm>
            <a:off x="1320081" y="5972361"/>
            <a:ext cx="95384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accent5">
                    <a:lumMod val="75000"/>
                  </a:schemeClr>
                </a:solidFill>
              </a:rPr>
              <a:t>주요 핵심사항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500" dirty="0">
                <a:solidFill>
                  <a:srgbClr val="C00000"/>
                </a:solidFill>
              </a:rPr>
              <a:t>필요한 정보를 깔끔하게 정리하고 객관적인 평가를 내어줄 수 있는 평가단을 선정하는 것이 좋다</a:t>
            </a:r>
            <a:r>
              <a:rPr lang="en-US" altLang="ko-KR" sz="1500" dirty="0">
                <a:solidFill>
                  <a:srgbClr val="C00000"/>
                </a:solidFill>
              </a:rPr>
              <a:t>.</a:t>
            </a:r>
            <a:endParaRPr lang="ko-KR" altLang="en-US" sz="1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92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잘린 한쪽 모서리 2">
            <a:extLst>
              <a:ext uri="{FF2B5EF4-FFF2-40B4-BE49-F238E27FC236}">
                <a16:creationId xmlns:a16="http://schemas.microsoft.com/office/drawing/2014/main" id="{F7B888B0-9BBE-374C-A903-27E15221E8B3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사각형: 잘린 한쪽 모서리 2">
            <a:extLst>
              <a:ext uri="{FF2B5EF4-FFF2-40B4-BE49-F238E27FC236}">
                <a16:creationId xmlns:a16="http://schemas.microsoft.com/office/drawing/2014/main" id="{B48FD653-DF37-314E-AB65-DF0849207C2C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DB468BF7-7E00-464B-81B8-F679233242B2}"/>
              </a:ext>
            </a:extLst>
          </p:cNvPr>
          <p:cNvSpPr/>
          <p:nvPr/>
        </p:nvSpPr>
        <p:spPr>
          <a:xfrm>
            <a:off x="5961950" y="18779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5" name="사각형: 잘린 한쪽 모서리 2">
            <a:extLst>
              <a:ext uri="{FF2B5EF4-FFF2-40B4-BE49-F238E27FC236}">
                <a16:creationId xmlns:a16="http://schemas.microsoft.com/office/drawing/2014/main" id="{297914B0-E67C-0841-969C-9DACCCBAA692}"/>
              </a:ext>
            </a:extLst>
          </p:cNvPr>
          <p:cNvSpPr/>
          <p:nvPr/>
        </p:nvSpPr>
        <p:spPr>
          <a:xfrm>
            <a:off x="4929847" y="18843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6" name="사각형: 잘린 한쪽 모서리 2">
            <a:extLst>
              <a:ext uri="{FF2B5EF4-FFF2-40B4-BE49-F238E27FC236}">
                <a16:creationId xmlns:a16="http://schemas.microsoft.com/office/drawing/2014/main" id="{078CC80B-C26C-8740-87CF-8FC66B8126EB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7" name="사각형: 잘린 한쪽 모서리 2">
            <a:extLst>
              <a:ext uri="{FF2B5EF4-FFF2-40B4-BE49-F238E27FC236}">
                <a16:creationId xmlns:a16="http://schemas.microsoft.com/office/drawing/2014/main" id="{7569FD56-8AE2-3247-948B-B3CD8CBE6935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8" name="사각형: 잘린 한쪽 모서리 2">
            <a:extLst>
              <a:ext uri="{FF2B5EF4-FFF2-40B4-BE49-F238E27FC236}">
                <a16:creationId xmlns:a16="http://schemas.microsoft.com/office/drawing/2014/main" id="{37557B8C-0D2D-3F47-B124-DBC95EDF87BA}"/>
              </a:ext>
            </a:extLst>
          </p:cNvPr>
          <p:cNvSpPr/>
          <p:nvPr/>
        </p:nvSpPr>
        <p:spPr>
          <a:xfrm>
            <a:off x="2891490" y="175974"/>
            <a:ext cx="1093626" cy="893061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 분석 내용 방향성 선정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9" name="사각형: 잘린 한쪽 모서리 2">
            <a:extLst>
              <a:ext uri="{FF2B5EF4-FFF2-40B4-BE49-F238E27FC236}">
                <a16:creationId xmlns:a16="http://schemas.microsoft.com/office/drawing/2014/main" id="{939482F5-236D-4A47-829E-91651604A2F6}"/>
              </a:ext>
            </a:extLst>
          </p:cNvPr>
          <p:cNvSpPr/>
          <p:nvPr/>
        </p:nvSpPr>
        <p:spPr>
          <a:xfrm>
            <a:off x="1872315" y="17130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22C797-342A-2B46-90AB-EC9C98A16CCA}"/>
              </a:ext>
            </a:extLst>
          </p:cNvPr>
          <p:cNvGrpSpPr/>
          <p:nvPr/>
        </p:nvGrpSpPr>
        <p:grpSpPr>
          <a:xfrm>
            <a:off x="324232" y="724055"/>
            <a:ext cx="11543522" cy="5989870"/>
            <a:chOff x="362339" y="783769"/>
            <a:chExt cx="11543522" cy="57943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094839-2BF3-9744-B130-F1E2E2B56285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E729737-3002-EB44-AFB3-9E1E22B8EC58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A5C0E80-F8A4-B143-AF05-CD354FA5FE2B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23" name="원호 24">
                <a:extLst>
                  <a:ext uri="{FF2B5EF4-FFF2-40B4-BE49-F238E27FC236}">
                    <a16:creationId xmlns:a16="http://schemas.microsoft.com/office/drawing/2014/main" id="{5B394541-8B7E-3D42-895E-1CF731F7F759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7BBE7C0-F74C-9B45-8E24-558B607324FA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25" name="사다리꼴 20">
                  <a:extLst>
                    <a:ext uri="{FF2B5EF4-FFF2-40B4-BE49-F238E27FC236}">
                      <a16:creationId xmlns:a16="http://schemas.microsoft.com/office/drawing/2014/main" id="{43FBD9A2-8176-E84B-86A2-425B3CD69BDD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6" name="사다리꼴 21">
                  <a:extLst>
                    <a:ext uri="{FF2B5EF4-FFF2-40B4-BE49-F238E27FC236}">
                      <a16:creationId xmlns:a16="http://schemas.microsoft.com/office/drawing/2014/main" id="{8C44BD66-FD5D-8045-B56F-2351149C0326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5DB50C9-AFFA-8B4A-B4E5-04D0CCAFD13B}"/>
                </a:ext>
              </a:extLst>
            </p:cNvPr>
            <p:cNvGrpSpPr/>
            <p:nvPr/>
          </p:nvGrpSpPr>
          <p:grpSpPr>
            <a:xfrm>
              <a:off x="820898" y="986969"/>
              <a:ext cx="4998097" cy="327738"/>
              <a:chOff x="820898" y="986969"/>
              <a:chExt cx="4998097" cy="32773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3A462C8-CD66-CA47-BE3A-AE71033FDE80}"/>
                  </a:ext>
                </a:extLst>
              </p:cNvPr>
              <p:cNvSpPr/>
              <p:nvPr/>
            </p:nvSpPr>
            <p:spPr>
              <a:xfrm>
                <a:off x="820898" y="986969"/>
                <a:ext cx="3933436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마케팅 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3C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분석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_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소비자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B49F055-1987-9241-808E-64CBE4B237CA}"/>
                  </a:ext>
                </a:extLst>
              </p:cNvPr>
              <p:cNvSpPr/>
              <p:nvPr/>
            </p:nvSpPr>
            <p:spPr>
              <a:xfrm>
                <a:off x="4754334" y="986969"/>
                <a:ext cx="288064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▼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01B71C3-1A87-764D-890A-88F2CE1F3C3C}"/>
                  </a:ext>
                </a:extLst>
              </p:cNvPr>
              <p:cNvSpPr/>
              <p:nvPr/>
            </p:nvSpPr>
            <p:spPr>
              <a:xfrm>
                <a:off x="5042398" y="986969"/>
                <a:ext cx="401234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i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2-1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1A09BDB-CCE8-2644-A8A9-F68D4BD13EA2}"/>
                  </a:ext>
                </a:extLst>
              </p:cNvPr>
              <p:cNvSpPr/>
              <p:nvPr/>
            </p:nvSpPr>
            <p:spPr>
              <a:xfrm>
                <a:off x="5437000" y="986969"/>
                <a:ext cx="381995" cy="327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page</a:t>
                </a:r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aphicFrame>
        <p:nvGraphicFramePr>
          <p:cNvPr id="31" name="표 3">
            <a:extLst>
              <a:ext uri="{FF2B5EF4-FFF2-40B4-BE49-F238E27FC236}">
                <a16:creationId xmlns:a16="http://schemas.microsoft.com/office/drawing/2014/main" id="{668F54A5-D1A4-0F4D-8D19-6D8CED8B8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299770"/>
              </p:ext>
            </p:extLst>
          </p:nvPr>
        </p:nvGraphicFramePr>
        <p:xfrm>
          <a:off x="1166920" y="1603068"/>
          <a:ext cx="9858160" cy="4444844"/>
        </p:xfrm>
        <a:graphic>
          <a:graphicData uri="http://schemas.openxmlformats.org/drawingml/2006/table">
            <a:tbl>
              <a:tblPr firstRow="1" bandRow="1"/>
              <a:tblGrid>
                <a:gridCol w="694831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426297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737032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1678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95754" marR="95754" marT="47877" marB="4787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평가요소</a:t>
                      </a:r>
                    </a:p>
                  </a:txBody>
                  <a:tcPr marL="95754" marR="95754" marT="47877" marB="4787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평가 기준</a:t>
                      </a:r>
                    </a:p>
                  </a:txBody>
                  <a:tcPr marL="95754" marR="95754" marT="47877" marB="4787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3349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소</a:t>
                      </a:r>
                      <a:endParaRPr lang="en-US" altLang="ko-KR" sz="1500" b="1" dirty="0"/>
                    </a:p>
                    <a:p>
                      <a:pPr algn="ctr" latinLnBrk="1"/>
                      <a:r>
                        <a:rPr lang="ko-KR" altLang="en-US" sz="1500" b="1" dirty="0"/>
                        <a:t>비</a:t>
                      </a:r>
                      <a:endParaRPr lang="en-US" altLang="ko-KR" sz="1500" b="1" dirty="0"/>
                    </a:p>
                    <a:p>
                      <a:pPr algn="ctr" latinLnBrk="1"/>
                      <a:r>
                        <a:rPr lang="ko-KR" altLang="en-US" sz="1500" b="1" dirty="0"/>
                        <a:t>자</a:t>
                      </a:r>
                    </a:p>
                  </a:txBody>
                  <a:tcPr marL="96089" marR="96089" marT="48044" marB="4804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시장규모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시장 성장률</a:t>
                      </a:r>
                    </a:p>
                  </a:txBody>
                  <a:tcPr marL="96089" marR="96089" marT="48044" marB="48044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세분시장의 규모는 적절한가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적절하지 않다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다양한 인테리어 소품들로 사이트 자체적으로 규모가 커질 순 있으나 사용하는 연령대가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2-30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대에만 국한되어 있어 다양한 연령대를 이뤄야 한다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5754" marR="95754" marT="47877" marB="47877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3349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성장 가능성이 높은 시장인가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높은 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2-30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대에게만 많이 알려진 사이트 이기때문에 사이트를 깔끔하게 정돈하여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40,50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대 등등의 높은 연령대의 유입을 넓힌다면 성장할 가능성이 높은 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95754" marR="95754" marT="47877" marB="47877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20196"/>
                  </a:ext>
                </a:extLst>
              </a:tr>
              <a:tr h="1358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세분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시장별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 잠재 수요는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어느정도인가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매우 높다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코로나로 인해 집에 있는 시간이 늘어나면서 집을 꾸며 새로운 느낌을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주고자하는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사람들이 늘어나고 있으므로 잠재력은 매우 높다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95754" marR="95754" marT="47877" marB="47877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83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56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잘린 한쪽 모서리 2">
            <a:extLst>
              <a:ext uri="{FF2B5EF4-FFF2-40B4-BE49-F238E27FC236}">
                <a16:creationId xmlns:a16="http://schemas.microsoft.com/office/drawing/2014/main" id="{24FD0585-AD37-B14A-AE49-17DCC04E847B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8" name="사각형: 잘린 한쪽 모서리 2">
            <a:extLst>
              <a:ext uri="{FF2B5EF4-FFF2-40B4-BE49-F238E27FC236}">
                <a16:creationId xmlns:a16="http://schemas.microsoft.com/office/drawing/2014/main" id="{532D748C-573A-2B4D-B2D2-C5F34163BE1C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9" name="사각형: 잘린 한쪽 모서리 2">
            <a:extLst>
              <a:ext uri="{FF2B5EF4-FFF2-40B4-BE49-F238E27FC236}">
                <a16:creationId xmlns:a16="http://schemas.microsoft.com/office/drawing/2014/main" id="{CB62ACA6-24DC-6B4F-BD8F-B6FAE7992A61}"/>
              </a:ext>
            </a:extLst>
          </p:cNvPr>
          <p:cNvSpPr/>
          <p:nvPr/>
        </p:nvSpPr>
        <p:spPr>
          <a:xfrm>
            <a:off x="5961950" y="18779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0" name="사각형: 잘린 한쪽 모서리 2">
            <a:extLst>
              <a:ext uri="{FF2B5EF4-FFF2-40B4-BE49-F238E27FC236}">
                <a16:creationId xmlns:a16="http://schemas.microsoft.com/office/drawing/2014/main" id="{CD17B508-41C6-8248-BBB1-59EFAC8252EF}"/>
              </a:ext>
            </a:extLst>
          </p:cNvPr>
          <p:cNvSpPr/>
          <p:nvPr/>
        </p:nvSpPr>
        <p:spPr>
          <a:xfrm>
            <a:off x="4929847" y="18843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1" name="사각형: 잘린 한쪽 모서리 2">
            <a:extLst>
              <a:ext uri="{FF2B5EF4-FFF2-40B4-BE49-F238E27FC236}">
                <a16:creationId xmlns:a16="http://schemas.microsoft.com/office/drawing/2014/main" id="{35541087-8962-A349-9B20-730B435FCC98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2" name="사각형: 잘린 한쪽 모서리 2">
            <a:extLst>
              <a:ext uri="{FF2B5EF4-FFF2-40B4-BE49-F238E27FC236}">
                <a16:creationId xmlns:a16="http://schemas.microsoft.com/office/drawing/2014/main" id="{F343D603-3BC1-B349-9D48-EE94ACDC2970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사각형: 잘린 한쪽 모서리 2">
            <a:extLst>
              <a:ext uri="{FF2B5EF4-FFF2-40B4-BE49-F238E27FC236}">
                <a16:creationId xmlns:a16="http://schemas.microsoft.com/office/drawing/2014/main" id="{C87C6948-04EE-C647-8556-67E915E9F3A8}"/>
              </a:ext>
            </a:extLst>
          </p:cNvPr>
          <p:cNvSpPr/>
          <p:nvPr/>
        </p:nvSpPr>
        <p:spPr>
          <a:xfrm>
            <a:off x="2891490" y="175974"/>
            <a:ext cx="1093626" cy="893061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 분석 내용 방향성 선정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3C630DA3-95D3-CD42-BFF6-122FD68C6A2A}"/>
              </a:ext>
            </a:extLst>
          </p:cNvPr>
          <p:cNvSpPr/>
          <p:nvPr/>
        </p:nvSpPr>
        <p:spPr>
          <a:xfrm>
            <a:off x="1872315" y="17130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57AE9F-5535-594B-B8D4-22D991A59BF7}"/>
              </a:ext>
            </a:extLst>
          </p:cNvPr>
          <p:cNvGrpSpPr/>
          <p:nvPr/>
        </p:nvGrpSpPr>
        <p:grpSpPr>
          <a:xfrm>
            <a:off x="324232" y="724055"/>
            <a:ext cx="11543522" cy="5989870"/>
            <a:chOff x="362339" y="783769"/>
            <a:chExt cx="11543522" cy="57943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F801D1F-6E53-B44F-B082-7187CF05DA59}"/>
                </a:ext>
              </a:extLst>
            </p:cNvPr>
            <p:cNvSpPr/>
            <p:nvPr/>
          </p:nvSpPr>
          <p:spPr>
            <a:xfrm>
              <a:off x="362339" y="783769"/>
              <a:ext cx="11543522" cy="57943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9794D7A-2C55-A446-98FB-2EDAD2184AB0}"/>
                </a:ext>
              </a:extLst>
            </p:cNvPr>
            <p:cNvSpPr/>
            <p:nvPr/>
          </p:nvSpPr>
          <p:spPr>
            <a:xfrm>
              <a:off x="362339" y="6410325"/>
              <a:ext cx="11543522" cy="167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0681252-8FDA-FA40-973D-2068D119E877}"/>
                </a:ext>
              </a:extLst>
            </p:cNvPr>
            <p:cNvGrpSpPr/>
            <p:nvPr/>
          </p:nvGrpSpPr>
          <p:grpSpPr>
            <a:xfrm>
              <a:off x="512263" y="6446883"/>
              <a:ext cx="108058" cy="108058"/>
              <a:chOff x="512263" y="6446883"/>
              <a:chExt cx="108058" cy="108058"/>
            </a:xfrm>
          </p:grpSpPr>
          <p:sp>
            <p:nvSpPr>
              <p:cNvPr id="22" name="원호 24">
                <a:extLst>
                  <a:ext uri="{FF2B5EF4-FFF2-40B4-BE49-F238E27FC236}">
                    <a16:creationId xmlns:a16="http://schemas.microsoft.com/office/drawing/2014/main" id="{BFB7403C-8DCB-2E4D-8170-C2838234B3FB}"/>
                  </a:ext>
                </a:extLst>
              </p:cNvPr>
              <p:cNvSpPr/>
              <p:nvPr/>
            </p:nvSpPr>
            <p:spPr>
              <a:xfrm>
                <a:off x="512263" y="6446883"/>
                <a:ext cx="108058" cy="108058"/>
              </a:xfrm>
              <a:prstGeom prst="arc">
                <a:avLst>
                  <a:gd name="adj1" fmla="val 9291288"/>
                  <a:gd name="adj2" fmla="val 1910320"/>
                </a:avLst>
              </a:prstGeom>
              <a:ln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86624C2-B539-294B-A1A6-6B00DC727D34}"/>
                  </a:ext>
                </a:extLst>
              </p:cNvPr>
              <p:cNvGrpSpPr/>
              <p:nvPr/>
            </p:nvGrpSpPr>
            <p:grpSpPr>
              <a:xfrm>
                <a:off x="530117" y="6447922"/>
                <a:ext cx="67401" cy="86228"/>
                <a:chOff x="1497697" y="3897085"/>
                <a:chExt cx="185069" cy="236765"/>
              </a:xfrm>
            </p:grpSpPr>
            <p:sp>
              <p:nvSpPr>
                <p:cNvPr id="24" name="사다리꼴 20">
                  <a:extLst>
                    <a:ext uri="{FF2B5EF4-FFF2-40B4-BE49-F238E27FC236}">
                      <a16:creationId xmlns:a16="http://schemas.microsoft.com/office/drawing/2014/main" id="{54ACDF3F-94D6-BB4A-A383-FF34C70A97C0}"/>
                    </a:ext>
                  </a:extLst>
                </p:cNvPr>
                <p:cNvSpPr/>
                <p:nvPr/>
              </p:nvSpPr>
              <p:spPr>
                <a:xfrm>
                  <a:off x="1497698" y="4015468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5" name="사다리꼴 21">
                  <a:extLst>
                    <a:ext uri="{FF2B5EF4-FFF2-40B4-BE49-F238E27FC236}">
                      <a16:creationId xmlns:a16="http://schemas.microsoft.com/office/drawing/2014/main" id="{44ED0A4A-40BB-8C4A-BAB0-2FD617E89352}"/>
                    </a:ext>
                  </a:extLst>
                </p:cNvPr>
                <p:cNvSpPr/>
                <p:nvPr/>
              </p:nvSpPr>
              <p:spPr>
                <a:xfrm rot="10800000">
                  <a:off x="1497697" y="3897085"/>
                  <a:ext cx="185068" cy="118382"/>
                </a:xfrm>
                <a:prstGeom prst="trapezoid">
                  <a:avLst>
                    <a:gd name="adj" fmla="val 6673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0E11C67-AE7E-3045-94EA-F5F46AE8EB90}"/>
                </a:ext>
              </a:extLst>
            </p:cNvPr>
            <p:cNvGrpSpPr/>
            <p:nvPr/>
          </p:nvGrpSpPr>
          <p:grpSpPr>
            <a:xfrm>
              <a:off x="820898" y="986969"/>
              <a:ext cx="4998097" cy="327738"/>
              <a:chOff x="820898" y="986969"/>
              <a:chExt cx="4998097" cy="32773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B35FA68-1AE2-1E4A-8F68-430B1237FDF8}"/>
                  </a:ext>
                </a:extLst>
              </p:cNvPr>
              <p:cNvSpPr/>
              <p:nvPr/>
            </p:nvSpPr>
            <p:spPr>
              <a:xfrm>
                <a:off x="820898" y="986969"/>
                <a:ext cx="3933436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마케팅 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3C 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분석</a:t>
                </a:r>
                <a:r>
                  <a:rPr lang="en-US" altLang="ko-KR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_</a:t>
                </a:r>
                <a:r>
                  <a:rPr lang="ko-KR" altLang="en-US" sz="1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경쟁사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1B07CBC-9200-6B4D-BF38-3894747E826B}"/>
                  </a:ext>
                </a:extLst>
              </p:cNvPr>
              <p:cNvSpPr/>
              <p:nvPr/>
            </p:nvSpPr>
            <p:spPr>
              <a:xfrm>
                <a:off x="4754334" y="986969"/>
                <a:ext cx="288064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▼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4833B3D-8805-7243-B406-7E693419B9EB}"/>
                  </a:ext>
                </a:extLst>
              </p:cNvPr>
              <p:cNvSpPr/>
              <p:nvPr/>
            </p:nvSpPr>
            <p:spPr>
              <a:xfrm>
                <a:off x="5042398" y="986969"/>
                <a:ext cx="401234" cy="32773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i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2-2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6B90BE0-EE9F-6846-B7AA-662E265113C5}"/>
                  </a:ext>
                </a:extLst>
              </p:cNvPr>
              <p:cNvSpPr/>
              <p:nvPr/>
            </p:nvSpPr>
            <p:spPr>
              <a:xfrm>
                <a:off x="5437000" y="986969"/>
                <a:ext cx="381995" cy="3277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page</a:t>
                </a:r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9CAD732-0E79-E043-B6AE-F5BD3D012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210051"/>
              </p:ext>
            </p:extLst>
          </p:nvPr>
        </p:nvGraphicFramePr>
        <p:xfrm>
          <a:off x="1401681" y="1627818"/>
          <a:ext cx="9243570" cy="4407111"/>
        </p:xfrm>
        <a:graphic>
          <a:graphicData uri="http://schemas.openxmlformats.org/drawingml/2006/table">
            <a:tbl>
              <a:tblPr firstRow="1" bandRow="1"/>
              <a:tblGrid>
                <a:gridCol w="651513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37377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254680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1628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marL="110504" marR="110504" marT="55251" marB="5525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평가요소</a:t>
                      </a:r>
                    </a:p>
                  </a:txBody>
                  <a:tcPr marL="110504" marR="110504" marT="55251" marB="5525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평가 기준</a:t>
                      </a:r>
                    </a:p>
                  </a:txBody>
                  <a:tcPr marL="110504" marR="110504" marT="55251" marB="5525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259383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경</a:t>
                      </a:r>
                      <a:endParaRPr lang="en-US" altLang="ko-KR" sz="1500" b="1" dirty="0"/>
                    </a:p>
                    <a:p>
                      <a:pPr algn="ctr" latinLnBrk="1"/>
                      <a:r>
                        <a:rPr lang="ko-KR" altLang="en-US" sz="1500" b="1" dirty="0"/>
                        <a:t>쟁</a:t>
                      </a:r>
                      <a:endParaRPr lang="en-US" altLang="ko-KR" sz="1500" b="1" dirty="0"/>
                    </a:p>
                    <a:p>
                      <a:pPr algn="ctr" latinLnBrk="1"/>
                      <a:r>
                        <a:rPr lang="ko-KR" altLang="en-US" sz="1500" b="1" dirty="0"/>
                        <a:t>사</a:t>
                      </a:r>
                    </a:p>
                  </a:txBody>
                  <a:tcPr marL="85089" marR="85089" marT="42544" marB="4254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현재의 경쟁사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잠재적 경쟁사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5089" marR="85089" marT="42544" marB="42544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현재의 경쟁사들이 공격적이고 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강력한가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같은 소비 품목에서는 공격적이나 아직까진 강력하지 않지만 타 소비 품목인 여행 사이트 같은 곳에서는 공격적이고 강력하다고 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오늘의 집은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커머스를 먼저 시작하여 흥행몰이에 성공하지만 현재 경쟁사인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집꾸미기가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작년 하반기에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커머스를 시작하였고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소셜네투워크로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홍보에 전력을 하고 있어 공격적으로 따라오고 있으나 아직까지 강력한 편은 아니라고 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하지만 그 외의 여행 사이트와 같은 곳에서의 공격은 큰 편이라고 봅니다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여행을 가기 위해 집을 인테리어 하는 비용을 대신하여 여행에 쓸 것이라고 보기 때문이다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110504" marR="110504" marT="55251" marB="5525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  <a:tr h="1397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새로운 경쟁사의 진입 가능성이 높은가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인테리어 시장의 규모와 관심도가 높아지고 있어 새로운 경쟁사가 꽤 생기고 있으나 새로운 경쟁사는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집꾸미기와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 같은 곳이 아니라 코로나가 끝난 뒤 많은 소비자들이 여행을 다니게 된다면 진입 가능성이 매우 높다고 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110504" marR="110504" marT="55251" marB="5525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9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21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잘린 한쪽 모서리 2">
            <a:extLst>
              <a:ext uri="{FF2B5EF4-FFF2-40B4-BE49-F238E27FC236}">
                <a16:creationId xmlns:a16="http://schemas.microsoft.com/office/drawing/2014/main" id="{2C83CF1D-145A-A945-ACE6-212D50A3DC3C}"/>
              </a:ext>
            </a:extLst>
          </p:cNvPr>
          <p:cNvSpPr/>
          <p:nvPr/>
        </p:nvSpPr>
        <p:spPr>
          <a:xfrm>
            <a:off x="79873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결과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6" name="사각형: 잘린 한쪽 모서리 2">
            <a:extLst>
              <a:ext uri="{FF2B5EF4-FFF2-40B4-BE49-F238E27FC236}">
                <a16:creationId xmlns:a16="http://schemas.microsoft.com/office/drawing/2014/main" id="{C64C0FC1-1110-CF4F-B71A-F050FDBA4347}"/>
              </a:ext>
            </a:extLst>
          </p:cNvPr>
          <p:cNvSpPr/>
          <p:nvPr/>
        </p:nvSpPr>
        <p:spPr>
          <a:xfrm>
            <a:off x="6968190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기능 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7" name="사각형: 잘린 한쪽 모서리 2">
            <a:extLst>
              <a:ext uri="{FF2B5EF4-FFF2-40B4-BE49-F238E27FC236}">
                <a16:creationId xmlns:a16="http://schemas.microsoft.com/office/drawing/2014/main" id="{2D5B270D-C55F-9A46-9617-CF086A945EC4}"/>
              </a:ext>
            </a:extLst>
          </p:cNvPr>
          <p:cNvSpPr/>
          <p:nvPr/>
        </p:nvSpPr>
        <p:spPr>
          <a:xfrm>
            <a:off x="5961950" y="18779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>
              <a:defRPr/>
            </a:pP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프로토타입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제작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8" name="사각형: 잘린 한쪽 모서리 2">
            <a:extLst>
              <a:ext uri="{FF2B5EF4-FFF2-40B4-BE49-F238E27FC236}">
                <a16:creationId xmlns:a16="http://schemas.microsoft.com/office/drawing/2014/main" id="{5D799558-A055-4240-BB6C-3E432DEA1D2A}"/>
              </a:ext>
            </a:extLst>
          </p:cNvPr>
          <p:cNvSpPr/>
          <p:nvPr/>
        </p:nvSpPr>
        <p:spPr>
          <a:xfrm>
            <a:off x="4929847" y="188435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스타일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 가이드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9" name="사각형: 잘린 한쪽 모서리 2">
            <a:extLst>
              <a:ext uri="{FF2B5EF4-FFF2-40B4-BE49-F238E27FC236}">
                <a16:creationId xmlns:a16="http://schemas.microsoft.com/office/drawing/2014/main" id="{0DA13E0F-6E56-E64E-B1D5-8F0F8E6D09C9}"/>
              </a:ext>
            </a:extLst>
          </p:cNvPr>
          <p:cNvSpPr/>
          <p:nvPr/>
        </p:nvSpPr>
        <p:spPr>
          <a:xfrm>
            <a:off x="3910665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웹 페이지 구조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40" name="사각형: 잘린 한쪽 모서리 2">
            <a:extLst>
              <a:ext uri="{FF2B5EF4-FFF2-40B4-BE49-F238E27FC236}">
                <a16:creationId xmlns:a16="http://schemas.microsoft.com/office/drawing/2014/main" id="{45434713-4B45-6146-9C24-F87716991212}"/>
              </a:ext>
            </a:extLst>
          </p:cNvPr>
          <p:cNvSpPr/>
          <p:nvPr/>
        </p:nvSpPr>
        <p:spPr>
          <a:xfrm>
            <a:off x="773267" y="203202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프로젝트 과제선정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2" name="사각형: 잘린 한쪽 모서리 2">
            <a:extLst>
              <a:ext uri="{FF2B5EF4-FFF2-40B4-BE49-F238E27FC236}">
                <a16:creationId xmlns:a16="http://schemas.microsoft.com/office/drawing/2014/main" id="{8DE23FA6-81E5-244E-9468-968B3C630B91}"/>
              </a:ext>
            </a:extLst>
          </p:cNvPr>
          <p:cNvSpPr/>
          <p:nvPr/>
        </p:nvSpPr>
        <p:spPr>
          <a:xfrm>
            <a:off x="2891490" y="175974"/>
            <a:ext cx="1093626" cy="893061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프로젝트 분석 내용 방향성 선정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3" name="사각형: 잘린 한쪽 모서리 2">
            <a:extLst>
              <a:ext uri="{FF2B5EF4-FFF2-40B4-BE49-F238E27FC236}">
                <a16:creationId xmlns:a16="http://schemas.microsoft.com/office/drawing/2014/main" id="{4820C9C8-6E45-DA44-B37A-020A643C4A69}"/>
              </a:ext>
            </a:extLst>
          </p:cNvPr>
          <p:cNvSpPr/>
          <p:nvPr/>
        </p:nvSpPr>
        <p:spPr>
          <a:xfrm>
            <a:off x="1872315" y="171301"/>
            <a:ext cx="1093626" cy="833936"/>
          </a:xfrm>
          <a:custGeom>
            <a:avLst/>
            <a:gdLst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25301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  <a:gd name="connsiteX0" fmla="*/ 0 w 1093626"/>
              <a:gd name="connsiteY0" fmla="*/ 0 h 806710"/>
              <a:gd name="connsiteX1" fmla="*/ 840609 w 1093626"/>
              <a:gd name="connsiteY1" fmla="*/ 0 h 806710"/>
              <a:gd name="connsiteX2" fmla="*/ 1093626 w 1093626"/>
              <a:gd name="connsiteY2" fmla="*/ 310167 h 806710"/>
              <a:gd name="connsiteX3" fmla="*/ 1093626 w 1093626"/>
              <a:gd name="connsiteY3" fmla="*/ 806710 h 806710"/>
              <a:gd name="connsiteX4" fmla="*/ 0 w 1093626"/>
              <a:gd name="connsiteY4" fmla="*/ 806710 h 806710"/>
              <a:gd name="connsiteX5" fmla="*/ 0 w 1093626"/>
              <a:gd name="connsiteY5" fmla="*/ 0 h 80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26" h="806710">
                <a:moveTo>
                  <a:pt x="0" y="0"/>
                </a:moveTo>
                <a:lnTo>
                  <a:pt x="840609" y="0"/>
                </a:lnTo>
                <a:lnTo>
                  <a:pt x="1093626" y="310167"/>
                </a:lnTo>
                <a:lnTo>
                  <a:pt x="1093626" y="806710"/>
                </a:lnTo>
                <a:lnTo>
                  <a:pt x="0" y="8067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0" rtlCol="0"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cs typeface="Aharoni" panose="02010803020104030203" pitchFamily="2" charset="-79"/>
              </a:rPr>
              <a:t>프로젝트 과제 분석</a:t>
            </a:r>
            <a:endParaRPr lang="en-US" altLang="ko-KR" sz="1200" b="1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EEA80B-6645-8A45-A447-810C88306739}"/>
              </a:ext>
            </a:extLst>
          </p:cNvPr>
          <p:cNvSpPr/>
          <p:nvPr/>
        </p:nvSpPr>
        <p:spPr>
          <a:xfrm>
            <a:off x="324232" y="724056"/>
            <a:ext cx="11543522" cy="598986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65DC1B-A3A7-424C-B2A4-3F862C44FFE7}"/>
              </a:ext>
            </a:extLst>
          </p:cNvPr>
          <p:cNvSpPr/>
          <p:nvPr/>
        </p:nvSpPr>
        <p:spPr>
          <a:xfrm>
            <a:off x="324232" y="6540507"/>
            <a:ext cx="11543522" cy="17341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E82FA7-CFA8-4746-96B3-129ED00C5521}"/>
              </a:ext>
            </a:extLst>
          </p:cNvPr>
          <p:cNvGrpSpPr/>
          <p:nvPr/>
        </p:nvGrpSpPr>
        <p:grpSpPr>
          <a:xfrm>
            <a:off x="474156" y="6578299"/>
            <a:ext cx="108058" cy="111705"/>
            <a:chOff x="512263" y="6446883"/>
            <a:chExt cx="108058" cy="108058"/>
          </a:xfrm>
        </p:grpSpPr>
        <p:sp>
          <p:nvSpPr>
            <p:cNvPr id="22" name="원호 24">
              <a:extLst>
                <a:ext uri="{FF2B5EF4-FFF2-40B4-BE49-F238E27FC236}">
                  <a16:creationId xmlns:a16="http://schemas.microsoft.com/office/drawing/2014/main" id="{4BC868AA-9651-EC4C-96E6-58960FD7F603}"/>
                </a:ext>
              </a:extLst>
            </p:cNvPr>
            <p:cNvSpPr/>
            <p:nvPr/>
          </p:nvSpPr>
          <p:spPr>
            <a:xfrm>
              <a:off x="512263" y="6446883"/>
              <a:ext cx="108058" cy="108058"/>
            </a:xfrm>
            <a:prstGeom prst="arc">
              <a:avLst>
                <a:gd name="adj1" fmla="val 9291288"/>
                <a:gd name="adj2" fmla="val 1910320"/>
              </a:avLst>
            </a:prstGeom>
            <a:ln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0443E2B-FCA1-FD44-8ECA-CC8497754C99}"/>
                </a:ext>
              </a:extLst>
            </p:cNvPr>
            <p:cNvGrpSpPr/>
            <p:nvPr/>
          </p:nvGrpSpPr>
          <p:grpSpPr>
            <a:xfrm>
              <a:off x="530117" y="6447922"/>
              <a:ext cx="67401" cy="86228"/>
              <a:chOff x="1497697" y="3897085"/>
              <a:chExt cx="185069" cy="236765"/>
            </a:xfrm>
          </p:grpSpPr>
          <p:sp>
            <p:nvSpPr>
              <p:cNvPr id="24" name="사다리꼴 20">
                <a:extLst>
                  <a:ext uri="{FF2B5EF4-FFF2-40B4-BE49-F238E27FC236}">
                    <a16:creationId xmlns:a16="http://schemas.microsoft.com/office/drawing/2014/main" id="{F86C13BE-68FA-EE49-97B7-6A708E361F14}"/>
                  </a:ext>
                </a:extLst>
              </p:cNvPr>
              <p:cNvSpPr/>
              <p:nvPr/>
            </p:nvSpPr>
            <p:spPr>
              <a:xfrm>
                <a:off x="1497698" y="4015468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사다리꼴 21">
                <a:extLst>
                  <a:ext uri="{FF2B5EF4-FFF2-40B4-BE49-F238E27FC236}">
                    <a16:creationId xmlns:a16="http://schemas.microsoft.com/office/drawing/2014/main" id="{39422160-6681-0E4B-B894-54D49266CDB6}"/>
                  </a:ext>
                </a:extLst>
              </p:cNvPr>
              <p:cNvSpPr/>
              <p:nvPr/>
            </p:nvSpPr>
            <p:spPr>
              <a:xfrm rot="10800000">
                <a:off x="1497697" y="3897085"/>
                <a:ext cx="185068" cy="118382"/>
              </a:xfrm>
              <a:prstGeom prst="trapezoid">
                <a:avLst>
                  <a:gd name="adj" fmla="val 6673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D00DE43-4C04-DA4E-8956-AF41B491CC79}"/>
              </a:ext>
            </a:extLst>
          </p:cNvPr>
          <p:cNvGrpSpPr/>
          <p:nvPr/>
        </p:nvGrpSpPr>
        <p:grpSpPr>
          <a:xfrm>
            <a:off x="782791" y="934114"/>
            <a:ext cx="4998097" cy="338799"/>
            <a:chOff x="820898" y="986969"/>
            <a:chExt cx="4998097" cy="32773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016A387-22E2-9D44-8E65-ED50CF42E91B}"/>
                </a:ext>
              </a:extLst>
            </p:cNvPr>
            <p:cNvSpPr/>
            <p:nvPr/>
          </p:nvSpPr>
          <p:spPr>
            <a:xfrm>
              <a:off x="820898" y="986969"/>
              <a:ext cx="3933436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마케팅 </a:t>
              </a:r>
              <a:r>
                <a:rPr lang="en-US" altLang="ko-KR" sz="1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3C </a:t>
              </a:r>
              <a:r>
                <a:rPr lang="ko-KR" altLang="en-US" sz="1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  <a:r>
                <a:rPr lang="en-US" altLang="ko-KR" sz="1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_</a:t>
              </a:r>
              <a:r>
                <a:rPr lang="ko-KR" altLang="en-US" sz="1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자사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57434B-4A8C-D64F-AF0A-9BE388F5F054}"/>
                </a:ext>
              </a:extLst>
            </p:cNvPr>
            <p:cNvSpPr/>
            <p:nvPr/>
          </p:nvSpPr>
          <p:spPr>
            <a:xfrm>
              <a:off x="4754334" y="986969"/>
              <a:ext cx="288064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▼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2CECE7F-E573-7B4D-B31D-DC5D2ADCCDFD}"/>
                </a:ext>
              </a:extLst>
            </p:cNvPr>
            <p:cNvSpPr/>
            <p:nvPr/>
          </p:nvSpPr>
          <p:spPr>
            <a:xfrm>
              <a:off x="5042398" y="986969"/>
              <a:ext cx="401234" cy="327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2-2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BF4295-1398-2D47-80AC-A4E3979C2AD8}"/>
                </a:ext>
              </a:extLst>
            </p:cNvPr>
            <p:cNvSpPr/>
            <p:nvPr/>
          </p:nvSpPr>
          <p:spPr>
            <a:xfrm>
              <a:off x="5437000" y="986969"/>
              <a:ext cx="381995" cy="327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page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F6259F3-7935-674B-B304-0472D64DA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321887"/>
              </p:ext>
            </p:extLst>
          </p:nvPr>
        </p:nvGraphicFramePr>
        <p:xfrm>
          <a:off x="941257" y="1790846"/>
          <a:ext cx="10015516" cy="3995950"/>
        </p:xfrm>
        <a:graphic>
          <a:graphicData uri="http://schemas.openxmlformats.org/drawingml/2006/table">
            <a:tbl>
              <a:tblPr firstRow="1" bandRow="1"/>
              <a:tblGrid>
                <a:gridCol w="705922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449064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860530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2057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97283" marR="97283" marT="48641" marB="4864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평가요소</a:t>
                      </a:r>
                    </a:p>
                  </a:txBody>
                  <a:tcPr marL="97283" marR="97283" marT="48641" marB="4864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평가 기준</a:t>
                      </a:r>
                    </a:p>
                  </a:txBody>
                  <a:tcPr marL="97283" marR="97283" marT="48641" marB="4864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2893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자사</a:t>
                      </a:r>
                    </a:p>
                  </a:txBody>
                  <a:tcPr marL="88022" marR="88022" marT="44011" marB="4401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기업 목표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자원 시너지 효과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8022" marR="88022" marT="44011" marB="4401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기업의 목표와 일치 하는가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인테리어 정보를 찾고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관련 업체와 접촉하고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필요한 물품을 구매하는 것까지 가능한 종합 인테리어 플랫폼이 되는 게 목표이나 너무 많은 자료를 한번에 모아두어 구매까지 도달하기 힘든 경우가 종종 있다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7283" marR="97283" marT="48641" marB="4864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90708"/>
                  </a:ext>
                </a:extLst>
              </a:tr>
              <a:tr h="990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인적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물적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기술적 자원을 갖추고 있는가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규모에 맞게 적절한 인프라와 기술을 갖고 있으나 리뷰와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Q&amp;A,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메인 페이지 등 좀 더 체계적이고 섬세한 인적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기술적 자원이 필요할 것으로 보인다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97283" marR="97283" marT="48641" marB="4864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35325"/>
                  </a:ext>
                </a:extLst>
              </a:tr>
              <a:tr h="1295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기존 서비스와 시너지 효과를 낼 수 있는가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인테리어에 관하여 많고 목적과 맞는 필요한 정보를 갖고 있던 기존 서비스에서 좀 더 깔끔하고 보기 쉽게 정리 된 페이지를 제작한다면 다양한 연령대와 남녀노소 많이들 이용하고자 하여 더 많은 시너지를 얻을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97283" marR="97283" marT="48641" marB="48641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259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11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2085</Words>
  <Application>Microsoft Macintosh PowerPoint</Application>
  <PresentationFormat>와이드스크린</PresentationFormat>
  <Paragraphs>610</Paragraphs>
  <Slides>32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야놀자 야체 B</vt:lpstr>
      <vt:lpstr>Malgun Gothic</vt:lpstr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 Hyun</dc:creator>
  <cp:lastModifiedBy>a Hyun</cp:lastModifiedBy>
  <cp:revision>2</cp:revision>
  <dcterms:created xsi:type="dcterms:W3CDTF">2022-01-13T05:42:27Z</dcterms:created>
  <dcterms:modified xsi:type="dcterms:W3CDTF">2022-01-14T01:33:14Z</dcterms:modified>
</cp:coreProperties>
</file>